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82" r:id="rId2"/>
    <p:sldId id="258" r:id="rId3"/>
    <p:sldId id="293" r:id="rId4"/>
    <p:sldId id="266" r:id="rId5"/>
    <p:sldId id="264" r:id="rId6"/>
    <p:sldId id="285" r:id="rId7"/>
    <p:sldId id="299" r:id="rId8"/>
    <p:sldId id="302" r:id="rId9"/>
    <p:sldId id="305" r:id="rId10"/>
    <p:sldId id="307" r:id="rId11"/>
    <p:sldId id="300" r:id="rId12"/>
    <p:sldId id="274" r:id="rId13"/>
    <p:sldId id="286" r:id="rId14"/>
    <p:sldId id="301" r:id="rId15"/>
    <p:sldId id="303" r:id="rId16"/>
    <p:sldId id="310" r:id="rId17"/>
    <p:sldId id="306" r:id="rId18"/>
    <p:sldId id="304" r:id="rId19"/>
    <p:sldId id="308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298" r:id="rId29"/>
    <p:sldId id="309" r:id="rId30"/>
    <p:sldId id="297" r:id="rId3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7EB86-B5BB-44D6-BF4A-17A6D1A44AED}" v="10" dt="2026-06-18T04:52:34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rpoeducacionsuperior-my.sharepoint.com/personal/investigaciones_corporaciongilbertoecheverri_gov_co/Documents/J&#243;venes%20Pa&#180;lante/Acompa&#241;amiento%20y%20Seguimiento%20Becas%20J&#243;venes%20Pa&#180;Lante(1-2055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orpoeducacionsuperior-my.sharepoint.com/personal/investigaciones_corporaciongilbertoecheverri_gov_co/Documents/J&#243;venes%20Pa&#180;lante/Acompa&#241;amiento%20y%20Seguimiento%20Becas%20J&#243;venes%20Pa&#180;Lante(1-2055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orpoeducacionsuperior-my.sharepoint.com/personal/investigaciones_corporaciongilbertoecheverri_gov_co/Documents/J&#243;venes%20Pa&#180;lante/Acompa&#241;amiento%20y%20Seguimiento%20Becas%20J&#243;venes%20Pa&#180;Lante(1-2055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orpoeducacionsuperior-my.sharepoint.com/personal/investigaciones_corporaciongilbertoecheverri_gov_co/Documents/J&#243;venes%20Pa&#180;lante/Acompa&#241;amiento%20y%20Seguimiento%20Becas%20J&#243;venes%20Pa&#180;Lante(1-2055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orpoeducacionsuperior-my.sharepoint.com/personal/investigaciones_corporaciongilbertoecheverri_gov_co/Documents/J&#243;venes%20Pa&#180;lante/Acompa&#241;amiento%20y%20Seguimiento%20Becas%20J&#243;venes%20Pa&#180;Lante(1-2055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8934296606482717"/>
          <c:y val="2.9216467463479414E-2"/>
          <c:w val="0.38185368227243388"/>
          <c:h val="0.94156706507304122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Hoja1!$E$20</c:f>
              <c:strCache>
                <c:ptCount val="1"/>
                <c:pt idx="0">
                  <c:v>Gen Z Colombia</c:v>
                </c:pt>
              </c:strCache>
            </c:strRef>
          </c:tx>
          <c:spPr>
            <a:solidFill>
              <a:srgbClr val="078E91"/>
            </a:solidFill>
            <a:ln>
              <a:solidFill>
                <a:srgbClr val="078E9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ptos Narrow" panose="020B0004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Hoja1!$B$21:$B$25</c:f>
              <c:strCache>
                <c:ptCount val="5"/>
                <c:pt idx="0">
                  <c:v>Alto costo de matrícula</c:v>
                </c:pt>
                <c:pt idx="1">
                  <c:v>Oportunidades limitadas para experiencia práctica</c:v>
                </c:pt>
                <c:pt idx="2">
                  <c:v>Calidad de la educación</c:v>
                </c:pt>
                <c:pt idx="3">
                  <c:v>Tiempo necesario para completar una titulación</c:v>
                </c:pt>
                <c:pt idx="4">
                  <c:v>Falta de flexibilidad en las opciones de aprendizaje</c:v>
                </c:pt>
              </c:strCache>
            </c:strRef>
          </c:cat>
          <c:val>
            <c:numRef>
              <c:f>Hoja1!$E$21:$E$25</c:f>
              <c:numCache>
                <c:formatCode>0%</c:formatCode>
                <c:ptCount val="5"/>
                <c:pt idx="0">
                  <c:v>0.47</c:v>
                </c:pt>
                <c:pt idx="1">
                  <c:v>0.44</c:v>
                </c:pt>
                <c:pt idx="2">
                  <c:v>0.3</c:v>
                </c:pt>
                <c:pt idx="3">
                  <c:v>0.19</c:v>
                </c:pt>
                <c:pt idx="4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20-415A-925C-18BC7098C5A0}"/>
            </c:ext>
          </c:extLst>
        </c:ser>
        <c:ser>
          <c:idx val="3"/>
          <c:order val="1"/>
          <c:tx>
            <c:strRef>
              <c:f>Hoja1!$F$20</c:f>
              <c:strCache>
                <c:ptCount val="1"/>
                <c:pt idx="0">
                  <c:v>Millennials Colombia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ptos Narrow" panose="020B0004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Hoja1!$B$21:$B$25</c:f>
              <c:strCache>
                <c:ptCount val="5"/>
                <c:pt idx="0">
                  <c:v>Alto costo de matrícula</c:v>
                </c:pt>
                <c:pt idx="1">
                  <c:v>Oportunidades limitadas para experiencia práctica</c:v>
                </c:pt>
                <c:pt idx="2">
                  <c:v>Calidad de la educación</c:v>
                </c:pt>
                <c:pt idx="3">
                  <c:v>Tiempo necesario para completar una titulación</c:v>
                </c:pt>
                <c:pt idx="4">
                  <c:v>Falta de flexibilidad en las opciones de aprendizaje</c:v>
                </c:pt>
              </c:strCache>
            </c:strRef>
          </c:cat>
          <c:val>
            <c:numRef>
              <c:f>Hoja1!$F$21:$F$25</c:f>
              <c:numCache>
                <c:formatCode>0%</c:formatCode>
                <c:ptCount val="5"/>
                <c:pt idx="0">
                  <c:v>0.51</c:v>
                </c:pt>
                <c:pt idx="1">
                  <c:v>0.42</c:v>
                </c:pt>
                <c:pt idx="2">
                  <c:v>0.32</c:v>
                </c:pt>
                <c:pt idx="3">
                  <c:v>0.16</c:v>
                </c:pt>
                <c:pt idx="4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20-415A-925C-18BC7098C5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6096511"/>
        <c:axId val="96093151"/>
      </c:barChart>
      <c:catAx>
        <c:axId val="96096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ptos Narrow" panose="020B0004020202020204" pitchFamily="34" charset="0"/>
                <a:ea typeface="+mn-ea"/>
                <a:cs typeface="Segoe UI" panose="020B0502040204020203" pitchFamily="34" charset="0"/>
              </a:defRPr>
            </a:pPr>
            <a:endParaRPr lang="es-CO"/>
          </a:p>
        </c:txPr>
        <c:crossAx val="96093151"/>
        <c:crosses val="autoZero"/>
        <c:auto val="1"/>
        <c:lblAlgn val="ctr"/>
        <c:lblOffset val="100"/>
        <c:noMultiLvlLbl val="0"/>
      </c:catAx>
      <c:valAx>
        <c:axId val="96093151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6096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ptos Narrow" panose="020B0004020202020204" pitchFamily="34" charset="0"/>
              <a:ea typeface="+mn-ea"/>
              <a:cs typeface="Segoe UI" panose="020B0502040204020203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ptos Narrow" panose="020B0004020202020204" pitchFamily="34" charset="0"/>
          <a:cs typeface="Segoe UI" panose="020B0502040204020203" pitchFamily="34" charset="0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s-CO"/>
              <a:t>Pertinencia del programa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28532972222222225"/>
          <c:y val="0.20419953703703703"/>
          <c:w val="0.63705916666666662"/>
          <c:h val="0.7311245370370370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36155"/>
              </a:solidFill>
              <a:ln>
                <a:solidFill>
                  <a:srgbClr val="F3615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0-4844-B585-E28C6FDE2CC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10-4844-B585-E28C6FDE2CC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10-4844-B585-E28C6FDE2CC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10-4844-B585-E28C6FDE2C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Hoja1!$F$4:$F$7</c:f>
              <c:strCache>
                <c:ptCount val="4"/>
                <c:pt idx="0">
                  <c:v>Nada pertinente</c:v>
                </c:pt>
                <c:pt idx="1">
                  <c:v>Poco pertinente</c:v>
                </c:pt>
                <c:pt idx="2">
                  <c:v>Muy pertinente</c:v>
                </c:pt>
                <c:pt idx="3">
                  <c:v>Pertinente</c:v>
                </c:pt>
              </c:strCache>
            </c:strRef>
          </c:cat>
          <c:val>
            <c:numRef>
              <c:f>Hoja1!$H$4:$H$7</c:f>
              <c:numCache>
                <c:formatCode>0.0%</c:formatCode>
                <c:ptCount val="4"/>
                <c:pt idx="0">
                  <c:v>8.0395794681508963E-3</c:v>
                </c:pt>
                <c:pt idx="1">
                  <c:v>4.1434755720470007E-2</c:v>
                </c:pt>
                <c:pt idx="2">
                  <c:v>0.4743351886209029</c:v>
                </c:pt>
                <c:pt idx="3">
                  <c:v>0.47619047619047616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10-4844-B585-E28C6FDE2C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62421215"/>
        <c:axId val="562418335"/>
      </c:barChart>
      <c:catAx>
        <c:axId val="5624212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562418335"/>
        <c:crosses val="autoZero"/>
        <c:auto val="1"/>
        <c:lblAlgn val="ctr"/>
        <c:lblOffset val="100"/>
        <c:noMultiLvlLbl val="0"/>
      </c:catAx>
      <c:valAx>
        <c:axId val="562418335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562421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2">
              <a:lumMod val="50000"/>
            </a:schemeClr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s-CO"/>
              <a:t>Motivación actual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2717836111111111"/>
          <c:y val="0.20419953703703703"/>
          <c:w val="0.66824416666666664"/>
          <c:h val="0.7311245370370370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36155"/>
              </a:solidFill>
              <a:ln>
                <a:solidFill>
                  <a:srgbClr val="F3615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3B5-4AC8-A4C0-C1DC75672F0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3B5-4AC8-A4C0-C1DC75672F0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3B5-4AC8-A4C0-C1DC75672F0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3B5-4AC8-A4C0-C1DC75672F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Hoja1!$F$12:$F$15</c:f>
              <c:strCache>
                <c:ptCount val="4"/>
                <c:pt idx="0">
                  <c:v>Nada motivado</c:v>
                </c:pt>
                <c:pt idx="1">
                  <c:v>Poco motivado</c:v>
                </c:pt>
                <c:pt idx="2">
                  <c:v>Motivado</c:v>
                </c:pt>
                <c:pt idx="3">
                  <c:v>Muy motivado</c:v>
                </c:pt>
              </c:strCache>
            </c:strRef>
          </c:cat>
          <c:val>
            <c:numRef>
              <c:f>Hoja1!$H$12:$H$15</c:f>
              <c:numCache>
                <c:formatCode>0.0%</c:formatCode>
                <c:ptCount val="4"/>
                <c:pt idx="0">
                  <c:v>8.0395794681508963E-3</c:v>
                </c:pt>
                <c:pt idx="1">
                  <c:v>8.9672232529375381E-2</c:v>
                </c:pt>
                <c:pt idx="2">
                  <c:v>0.44341372912801486</c:v>
                </c:pt>
                <c:pt idx="3">
                  <c:v>0.45887445887445888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B5-4AC8-A4C0-C1DC75672F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62421215"/>
        <c:axId val="562418335"/>
      </c:barChart>
      <c:catAx>
        <c:axId val="5624212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562418335"/>
        <c:crosses val="autoZero"/>
        <c:auto val="1"/>
        <c:lblAlgn val="ctr"/>
        <c:lblOffset val="100"/>
        <c:noMultiLvlLbl val="0"/>
      </c:catAx>
      <c:valAx>
        <c:axId val="562418335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562421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2">
              <a:lumMod val="50000"/>
            </a:schemeClr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s-CO"/>
              <a:t>Al terminar el programa usted piensa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9596"/>
              </a:solidFill>
              <a:ln>
                <a:solidFill>
                  <a:srgbClr val="7C959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4A-45EF-A56D-75AEC107C285}"/>
              </c:ext>
            </c:extLst>
          </c:dPt>
          <c:dPt>
            <c:idx val="1"/>
            <c:invertIfNegative val="0"/>
            <c:bubble3D val="0"/>
            <c:spPr>
              <a:solidFill>
                <a:srgbClr val="F36155"/>
              </a:solidFill>
              <a:ln>
                <a:solidFill>
                  <a:srgbClr val="F3615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4A-45EF-A56D-75AEC107C28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4A-45EF-A56D-75AEC107C28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4A-45EF-A56D-75AEC107C28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04A-45EF-A56D-75AEC107C2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Hoja1!$K$4:$K$8</c:f>
              <c:strCache>
                <c:ptCount val="5"/>
                <c:pt idx="0">
                  <c:v>No lo tengo claro</c:v>
                </c:pt>
                <c:pt idx="1">
                  <c:v>Emprender</c:v>
                </c:pt>
                <c:pt idx="2">
                  <c:v>Trabajar</c:v>
                </c:pt>
                <c:pt idx="3">
                  <c:v>Continuar estudiando</c:v>
                </c:pt>
                <c:pt idx="4">
                  <c:v>Estudiar y trabajar</c:v>
                </c:pt>
              </c:strCache>
            </c:strRef>
          </c:cat>
          <c:val>
            <c:numRef>
              <c:f>Hoja1!$M$4:$M$8</c:f>
              <c:numCache>
                <c:formatCode>0.0%</c:formatCode>
                <c:ptCount val="5"/>
                <c:pt idx="0">
                  <c:v>3.0303030303030304E-2</c:v>
                </c:pt>
                <c:pt idx="1">
                  <c:v>4.9474335188620905E-2</c:v>
                </c:pt>
                <c:pt idx="2">
                  <c:v>9.5238095238095233E-2</c:v>
                </c:pt>
                <c:pt idx="3">
                  <c:v>0.18491032776747063</c:v>
                </c:pt>
                <c:pt idx="4">
                  <c:v>0.64007421150278299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04A-45EF-A56D-75AEC107C2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2327583"/>
        <c:axId val="92321343"/>
      </c:barChart>
      <c:catAx>
        <c:axId val="923275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92321343"/>
        <c:crosses val="autoZero"/>
        <c:auto val="1"/>
        <c:lblAlgn val="ctr"/>
        <c:lblOffset val="100"/>
        <c:noMultiLvlLbl val="0"/>
      </c:catAx>
      <c:valAx>
        <c:axId val="92321343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92327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>
          <a:solidFill>
            <a:schemeClr val="tx2">
              <a:lumMod val="50000"/>
            </a:schemeClr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bg2">
                    <a:lumMod val="2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s-CO"/>
              <a:t>Tiene apoyo familiar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bg2">
                  <a:lumMod val="25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41-4C64-80AE-FF84D8BD75F7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41-4C64-80AE-FF84D8BD75F7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41-4C64-80AE-FF84D8BD75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Hoja1!$A$13:$A$15</c:f>
              <c:strCache>
                <c:ptCount val="3"/>
                <c:pt idx="0">
                  <c:v>No</c:v>
                </c:pt>
                <c:pt idx="1">
                  <c:v>Parcialmente</c:v>
                </c:pt>
                <c:pt idx="2">
                  <c:v>Sí</c:v>
                </c:pt>
              </c:strCache>
            </c:strRef>
          </c:cat>
          <c:val>
            <c:numRef>
              <c:f>Hoja1!$C$13:$C$15</c:f>
              <c:numCache>
                <c:formatCode>0.0%</c:formatCode>
                <c:ptCount val="3"/>
                <c:pt idx="0">
                  <c:v>0.15151515151515152</c:v>
                </c:pt>
                <c:pt idx="1">
                  <c:v>0.24675324675324675</c:v>
                </c:pt>
                <c:pt idx="2">
                  <c:v>0.5992578849721707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A41-4C64-80AE-FF84D8BD75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>
                  <a:lumMod val="25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bg2">
              <a:lumMod val="25000"/>
            </a:schemeClr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bg2">
                    <a:lumMod val="2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s-CO"/>
              <a:t>Acompañamiento que desea recibir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bg2">
                  <a:lumMod val="25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36155"/>
              </a:solidFill>
              <a:ln w="19050">
                <a:solidFill>
                  <a:srgbClr val="F3615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7D-415B-9D5D-9F7367FF1ADB}"/>
              </c:ext>
            </c:extLst>
          </c:dPt>
          <c:dPt>
            <c:idx val="1"/>
            <c:bubble3D val="0"/>
            <c:spPr>
              <a:solidFill>
                <a:srgbClr val="7C9596"/>
              </a:solidFill>
              <a:ln w="19050">
                <a:solidFill>
                  <a:srgbClr val="7C959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7D-415B-9D5D-9F7367FF1ADB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7D-415B-9D5D-9F7367FF1ADB}"/>
              </c:ext>
            </c:extLst>
          </c:dPt>
          <c:dPt>
            <c:idx val="3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7D-415B-9D5D-9F7367FF1ADB}"/>
              </c:ext>
            </c:extLst>
          </c:dPt>
          <c:dPt>
            <c:idx val="4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17D-415B-9D5D-9F7367FF1A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Hoja1!$K$12:$K$16</c:f>
              <c:strCache>
                <c:ptCount val="5"/>
                <c:pt idx="0">
                  <c:v>Psicosocial</c:v>
                </c:pt>
                <c:pt idx="1">
                  <c:v>Orientación vocacional</c:v>
                </c:pt>
                <c:pt idx="2">
                  <c:v>Académico</c:v>
                </c:pt>
                <c:pt idx="3">
                  <c:v>No necesito acompañamiento</c:v>
                </c:pt>
                <c:pt idx="4">
                  <c:v>Económico</c:v>
                </c:pt>
              </c:strCache>
            </c:strRef>
          </c:cat>
          <c:val>
            <c:numRef>
              <c:f>Hoja1!$M$12:$M$16</c:f>
              <c:numCache>
                <c:formatCode>0.0%</c:formatCode>
                <c:ptCount val="5"/>
                <c:pt idx="0">
                  <c:v>5.7513914656771803E-2</c:v>
                </c:pt>
                <c:pt idx="1">
                  <c:v>8.0395794681508967E-2</c:v>
                </c:pt>
                <c:pt idx="2">
                  <c:v>0.1663574520717378</c:v>
                </c:pt>
                <c:pt idx="3">
                  <c:v>0.22820037105751392</c:v>
                </c:pt>
                <c:pt idx="4">
                  <c:v>0.46753246753246752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7D-415B-9D5D-9F7367FF1A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>
                  <a:lumMod val="25000"/>
                </a:schemeClr>
              </a:solidFill>
              <a:latin typeface="+mj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bg2">
              <a:lumMod val="25000"/>
            </a:schemeClr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E603DD1-BEB5-52D1-3515-C365F6DF1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7BB46-02BC-32D3-2AE2-1D7805ECC5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0CF95-5AC7-4F8C-BD20-4518016990C4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37C316-FDC4-6270-5B0B-03EDB03465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F26E6E7-0CAE-9093-1072-8D4B50FE53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6697A-F340-499C-811C-C0B049E1F4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5065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8271B-0996-4038-BBFD-1C6809BC651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79A96-CA12-4CF9-BE22-917D4417374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0110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5301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B4EEA-1D05-FE86-4457-C7724A12A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CCF8E68-CFD9-3DAE-12BB-189E31DA9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8463273-FB78-8D0E-68AD-56341D99E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E32AF9-4DF9-DE25-A976-4DDBF11B3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5611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7939F-0ACA-2739-917A-6EC293DB0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C568B6-C458-95EA-4C9F-6F9313A39B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070A21-86F0-FE90-72B2-F74AEFDD2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3D36E3-CA72-7570-3AAD-DFF3F5F30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952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6D4E9-BDA4-49F9-CDCB-BAD7CBCCB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2095BD-F68D-08E7-B5B8-25CB22C47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C7CF779-AB90-BD9E-05CD-379CA42DA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B44301-3A62-825F-5188-9E6720DAB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796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46483-78DC-4CA6-7906-59D454AC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838A6A3-67EE-405B-31EA-AABA77703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1F933EE-120D-2B5E-C31D-6161465E4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B17123-833E-C165-BC3B-FEB0DC191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493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C568A-4A73-8739-9B1B-366B4A9A5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DB84C6-7566-1C46-BCCE-03CE11284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8B034CD-EA25-D082-9644-1AD796835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F524EE-32B9-88BC-22E7-ADB9A79F5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240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AA4AA-858B-1B5E-3D97-2A12ECA63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F078E0F-D374-97A9-422B-2EABE7FE4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EC82BB7-35AE-BA15-878F-BD66850A1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5C275F-5E20-414C-01EC-BF456E5FF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08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4A560-7BE2-3AF6-1EC5-7181AB2FA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1D289ED-6A00-3478-940E-99A49F35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4CEC4E-3D99-9EF0-0FBA-2B4ED1A3E3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6BE638-FB58-7167-2F55-4EA2CA69F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165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A054D-6ABE-E4CB-C5B9-35BD3FA17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20762E-ADEA-0C20-F499-CE0FA0333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370E7F1-CE8E-937F-E6EE-71C08773D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59FECE-4B2F-D53C-8BD5-4AECD0F3BB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421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1D89B-E1B9-6052-1706-B97846B5B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F604FF6-0686-861D-31E3-37A7C541F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8AD604-C286-9FC6-E6D2-71E559AAD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246B6F-E35D-E772-F9A8-B64288BDB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79A96-CA12-4CF9-BE22-917D4417374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103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2816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367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83C77-DD70-EDCD-A800-0F25AA1AD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C08AE20-BF75-267E-16A3-9C0F1316A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0F192F0-40AD-4823-C0CA-2A95D7F50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7C22E0-64FD-CC1D-3AA8-071DF5759F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29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6958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90E1B-0B86-AC5C-4619-86B7099E0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7A59CCC-30A1-DEF8-41B1-8BB6A903F3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04BEEEA-3B5E-5171-FB38-0EDE920B6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8D73E4-C4E5-1452-0903-04B6AA8DF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0732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0F679-B217-D7C0-2771-D7C8A8760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0E9E1BC-D693-6D38-52A5-CF96C34E7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012BDD7-E2AD-EA8A-D7B5-333C548B3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1DB0D6-EEF3-A723-DA82-B8A2CA729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0432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05526-223E-6716-ECF3-E00C84673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226F9-625D-33A5-BA27-C0A90A5F5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CF319F7-C9BB-2EEC-1259-DAAC5ADBA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CD9A8E-DC67-EAED-488B-D6253B4BC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7020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7636-CB91-CD59-F57D-B461BA12F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F20F4BD-2657-FECA-2C24-4B2AFC1E9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799B99-FD78-471E-F595-FCF30BBAE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39C0A1-B5B1-3C75-2190-802D82B95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0673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AAEE8-E5FF-1289-BA80-D43D62CE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02BCF3C-4574-48DB-B3D2-800EB67E8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3D3F56B-0CA1-4865-ABD5-5E9BBA5CD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6B5EC7-2E72-F59A-2B36-BEF7F8B14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785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ECBEC-BB95-1E4E-665F-6B96E923F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A580BF3-29AE-3F41-D371-8C4D0BE78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2A5ACA5-0AC3-5302-4589-63E81FD0F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B1CE99-9CEE-19C0-5F0F-1926FE5228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0348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085F3-A8E0-8E88-33A5-012195AD8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A7610FA-53B4-DFD4-7B75-F07E94BE88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4B18E6C-A8CE-A1EB-CCFC-8A175081B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7C994AB-432C-BA46-D410-EECADF21E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79A96-CA12-4CF9-BE22-917D44173741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60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072D34-022B-5AFC-84C0-4E0104A13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404871-D8E5-EA4A-737E-928B399AA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A41616-249A-6FEB-A259-8EE54CBF5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EA2A0A-573B-6FD4-E04E-3894ED943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30CBE8-B6CC-704A-4CC4-09403CB7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7547D50-651C-8054-F5D4-4D11A52A88B1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168B062-EED7-D28E-99DA-A88427B559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/>
          <a:stretch>
            <a:fillRect/>
          </a:stretch>
        </p:blipFill>
        <p:spPr>
          <a:xfrm>
            <a:off x="-1" y="0"/>
            <a:ext cx="12191999" cy="771842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E4A1531-6D25-ABF9-4335-9D7388F5E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022"/>
          <a:stretch>
            <a:fillRect/>
          </a:stretch>
        </p:blipFill>
        <p:spPr>
          <a:xfrm>
            <a:off x="9221637" y="386258"/>
            <a:ext cx="2983613" cy="140325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B69799-8CF9-6352-D527-A172A004C2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9349161" y="504549"/>
            <a:ext cx="1266077" cy="1143553"/>
          </a:xfrm>
          <a:prstGeom prst="rect">
            <a:avLst/>
          </a:prstGeom>
        </p:spPr>
      </p:pic>
      <p:pic>
        <p:nvPicPr>
          <p:cNvPr id="9" name="Imagen 8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D8C4CFA-0167-06C9-D698-11062E0F6B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10359488" y="367081"/>
            <a:ext cx="1993816" cy="131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0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2AB7E38-829A-ACAD-761A-46ABDEB2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676F980-E5F7-9789-EDEB-863328A2F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11A3EEB-8C1D-79FD-63FB-52FE1E93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918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FA587D-B930-14B6-5E6C-AB492B99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8FFB99-A20D-905F-AEF7-CC2A84E6B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94034D-68F6-5BE5-695F-878CA0421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2DEC4B-7CC0-0B1A-868D-BF1942F6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074ACE-986E-D6E9-2D4F-14B8CA63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24FAEA-33E9-78EA-2CA0-7560ABDE9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2445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B5655-F357-DAB2-A4EF-265307AAD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A51B8A4-67B2-C4D8-FCF4-FF2D2233C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BDD51D-8418-C57E-5604-D7CD5FEE2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FEA893F-731D-A7A6-4CCA-41CC1D4BD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59E1BD-2326-A586-9BA4-B5020CE4A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AB5BD0-96E6-BEB8-77C9-E82F5058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945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76937-7EF8-3844-0E4E-272A2E6E3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B41BE9-46CB-032F-E187-DDE88C8C1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AE9666-36D6-46F9-A290-C06DFC38F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B0AE4D-619C-6FE5-BEEF-40241D0C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2E12A4-2B2A-11D5-30F5-DAA6E8C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2894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213DFBD-3327-65BD-64A5-023D877E2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FD92AC-E08D-8BD9-3406-F0A87E78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12DEDE-F5C1-FE73-BAE6-258E1A41A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278496-D5A7-E1D8-DAAF-3AA3ADD14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C942AA-290F-8F48-ECA8-E86AE75E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976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B9A8CA5-1729-A9ED-C7B3-9C7DEF878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" t="3705" r="109" b="8327"/>
          <a:stretch>
            <a:fillRect/>
          </a:stretch>
        </p:blipFill>
        <p:spPr>
          <a:xfrm>
            <a:off x="0" y="0"/>
            <a:ext cx="12192000" cy="71501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E4A1531-6D25-ABF9-4335-9D7388F5E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022"/>
          <a:stretch>
            <a:fillRect/>
          </a:stretch>
        </p:blipFill>
        <p:spPr>
          <a:xfrm>
            <a:off x="9221637" y="386258"/>
            <a:ext cx="2983613" cy="140325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B69799-8CF9-6352-D527-A172A004C2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9349161" y="504549"/>
            <a:ext cx="1266077" cy="1143553"/>
          </a:xfrm>
          <a:prstGeom prst="rect">
            <a:avLst/>
          </a:prstGeom>
        </p:spPr>
      </p:pic>
      <p:pic>
        <p:nvPicPr>
          <p:cNvPr id="9" name="Imagen 8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D8C4CFA-0167-06C9-D698-11062E0F6B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10359488" y="367081"/>
            <a:ext cx="1993816" cy="131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3FD397-EBC0-C533-4EDE-46DF741161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E4A1531-6D25-ABF9-4335-9D7388F5E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022"/>
          <a:stretch>
            <a:fillRect/>
          </a:stretch>
        </p:blipFill>
        <p:spPr>
          <a:xfrm>
            <a:off x="9221637" y="386258"/>
            <a:ext cx="2983613" cy="140325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B69799-8CF9-6352-D527-A172A004C2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9349161" y="504549"/>
            <a:ext cx="1266077" cy="1143553"/>
          </a:xfrm>
          <a:prstGeom prst="rect">
            <a:avLst/>
          </a:prstGeom>
        </p:spPr>
      </p:pic>
      <p:pic>
        <p:nvPicPr>
          <p:cNvPr id="9" name="Imagen 8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D8C4CFA-0167-06C9-D698-11062E0F6B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10359488" y="367081"/>
            <a:ext cx="1993816" cy="131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8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21AEE0B-BBE4-07F1-6BB9-E437DD2B16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8430"/>
          <a:stretch>
            <a:fillRect/>
          </a:stretch>
        </p:blipFill>
        <p:spPr>
          <a:xfrm>
            <a:off x="9264770" y="109338"/>
            <a:ext cx="2927230" cy="123275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F2E79A5-FD4C-837B-48C6-560AE8950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423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052DEB-7032-4F48-7602-357376F32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B4B0E5-9BA6-61A3-35D1-9DC298DD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A81DFE-DCF8-BB57-FC62-E65B44E7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B410EE-1E65-14F5-BF8C-465D4306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7277ECC-3198-B2C5-24CF-952B7AB9A2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9329068" y="156053"/>
            <a:ext cx="1265668" cy="1143184"/>
          </a:xfrm>
          <a:prstGeom prst="rect">
            <a:avLst/>
          </a:prstGeom>
        </p:spPr>
      </p:pic>
      <p:pic>
        <p:nvPicPr>
          <p:cNvPr id="8" name="Imagen 7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2B7D4A2-20F1-8A17-637F-0FF7F4DAEF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10250595" y="0"/>
            <a:ext cx="2206409" cy="14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8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072D34-022B-5AFC-84C0-4E0104A13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404871-D8E5-EA4A-737E-928B399AA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A41616-249A-6FEB-A259-8EE54CBF5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EA2A0A-573B-6FD4-E04E-3894ED943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30CBE8-B6CC-704A-4CC4-09403CB7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7547D50-651C-8054-F5D4-4D11A52A88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358724-AFA4-4074-DE0F-9804578038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5"/>
          <a:stretch>
            <a:fillRect/>
          </a:stretch>
        </p:blipFill>
        <p:spPr>
          <a:xfrm>
            <a:off x="-5502" y="0"/>
            <a:ext cx="12187557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0D15749-1247-35D2-9A37-F827F42854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022"/>
          <a:stretch>
            <a:fillRect/>
          </a:stretch>
        </p:blipFill>
        <p:spPr>
          <a:xfrm>
            <a:off x="7930419" y="386258"/>
            <a:ext cx="4274832" cy="16155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05A81A3-E9A2-6309-A9CD-AB9197FBCF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8279157" y="391035"/>
            <a:ext cx="1788678" cy="1615580"/>
          </a:xfrm>
          <a:prstGeom prst="rect">
            <a:avLst/>
          </a:prstGeom>
        </p:spPr>
      </p:pic>
      <p:pic>
        <p:nvPicPr>
          <p:cNvPr id="12" name="Imagen 11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CDC837D4-1B5E-F59D-8F33-BBA6912DB1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9845727" y="367081"/>
            <a:ext cx="2507578" cy="165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6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9534C3-6783-3982-9684-DCFC3FE52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B33240-0D63-B6DC-82E8-56965DEEA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3B6FE8-2764-9607-C811-D47BB8954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37A4B-35A4-DA58-ED9D-70C30FAA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47EDEB-E6A7-BBE7-F839-70A1C6B02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5808C39-30AB-C333-A779-15B164B28A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311" r="5377"/>
          <a:stretch>
            <a:fillRect/>
          </a:stretch>
        </p:blipFill>
        <p:spPr>
          <a:xfrm>
            <a:off x="-1" y="1506141"/>
            <a:ext cx="12192001" cy="408725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59AC582-FF94-0534-2E6E-1C8962DE39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8430"/>
          <a:stretch>
            <a:fillRect/>
          </a:stretch>
        </p:blipFill>
        <p:spPr>
          <a:xfrm>
            <a:off x="9264770" y="109338"/>
            <a:ext cx="2927230" cy="123275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A8BD54-019C-A75B-23D2-5F5B8A3452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2" t="18723" r="11458" b="15748"/>
          <a:stretch>
            <a:fillRect/>
          </a:stretch>
        </p:blipFill>
        <p:spPr>
          <a:xfrm>
            <a:off x="9329068" y="156053"/>
            <a:ext cx="1265668" cy="1143184"/>
          </a:xfrm>
          <a:prstGeom prst="rect">
            <a:avLst/>
          </a:prstGeom>
        </p:spPr>
      </p:pic>
      <p:pic>
        <p:nvPicPr>
          <p:cNvPr id="21" name="Imagen 20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8838AB4-5C95-32F1-B506-73FD315EEE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6"/>
          <a:stretch>
            <a:fillRect/>
          </a:stretch>
        </p:blipFill>
        <p:spPr>
          <a:xfrm>
            <a:off x="10250595" y="0"/>
            <a:ext cx="2206409" cy="14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D8868-F3D2-1E36-1384-2AACCD05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B45916-B82E-A2D9-1A9B-DF357CCF70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CA0067-1CCE-8419-B34A-87C5B3E52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E474FF-E1B8-A7CA-6E1C-3882DF997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599BD5-09B3-DF2E-96E3-CF70F91D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92B0F5-185D-3B90-D38D-865D7CA3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062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A5478-F56A-0F8B-0708-9A7244D72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76CDCA-C8B3-9BFF-868F-38E8276E0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463256-6345-FB1C-E306-A49B4F0B4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AAA4417-1AD4-4E0B-93A4-03F9EFF7F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45C7CF-8FE3-26E9-78DD-16765D7A3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BE74CC-D7E0-23E3-589C-98326A7B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D28647-53E6-5697-F0FC-4CD8CB32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EEE28D3-828A-A82F-F492-48AC7431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9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DF5AC-B063-25DB-DBA0-1557612C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29D3E7-FE7D-70AD-49A1-CA5FB5D3B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31E03E0-B803-56C1-1F94-B267528D6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14DBEC-0343-DED2-4FCB-9030A1AF8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718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17B965E-CDF0-5B53-341D-97384AC0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B1CDAD-0186-D098-21D9-F419359BA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081F6D-8977-624D-E632-DED23D0E1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E583D-09EC-43D2-B206-09B5E78DD842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FB6CB1-3CEC-7F5B-DD4E-B3F8860B8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64BCA-EA4E-FBCD-84FB-1FE4C3B46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B8DFCA-B056-4DCD-929F-2F88369117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298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2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Relationship Id="rId9" Type="http://schemas.openxmlformats.org/officeDocument/2006/relationships/image" Target="../media/image3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12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unesdoc.unesco.org/ark:/48223/pf0000374854" TargetMode="External"/><Relationship Id="rId3" Type="http://schemas.openxmlformats.org/officeDocument/2006/relationships/hyperlink" Target="http://www.redalyc.org/articulo.oa?id=179414895002" TargetMode="External"/><Relationship Id="rId7" Type="http://schemas.openxmlformats.org/officeDocument/2006/relationships/hyperlink" Target="https://www.ilo.org/es/publications/informe-juventud-en-cambio-lac" TargetMode="External"/><Relationship Id="rId12" Type="http://schemas.openxmlformats.org/officeDocument/2006/relationships/hyperlink" Target="https://revistas.esap.edu.co/index.php/polemica/article/view/209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roantioquia.org.co/wp-content/uploads/2025/10/INFORME-EDUCACION-PARA-EL-TRABAJO-Y-EL-DESARROLLO-HUMANO_ANTIOQUIA.pdf" TargetMode="External"/><Relationship Id="rId11" Type="http://schemas.openxmlformats.org/officeDocument/2006/relationships/hyperlink" Target="https://www.unesco.org/es/articles/mejor-informacion-para-una-educacion-inclusiva-avances-regionales-en-el-monitoreo-de-estudiantes-con" TargetMode="External"/><Relationship Id="rId5" Type="http://schemas.openxmlformats.org/officeDocument/2006/relationships/hyperlink" Target="https://www.oas.org/es/sap/dgpe/pub/observatoriosdepoliticaspublicas_s.pdf" TargetMode="External"/><Relationship Id="rId10" Type="http://schemas.openxmlformats.org/officeDocument/2006/relationships/hyperlink" Target="https://www.unesco.org/es/fieldoffice/santiago/expertise/education/monitoring-planning" TargetMode="External"/><Relationship Id="rId4" Type="http://schemas.openxmlformats.org/officeDocument/2006/relationships/hyperlink" Target="https://media.unesco.org/sites/default/files/webform/ed3002/5-observatorio-a-la-gestion-educativa-exe-in-colombia_0.pdf" TargetMode="External"/><Relationship Id="rId9" Type="http://schemas.openxmlformats.org/officeDocument/2006/relationships/hyperlink" Target="https://ess.iesalc.unesco.org/index.php/ess3/article/view/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B212A9-350C-634D-2C8E-2E3DE09E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C91F842C-91C7-CDF7-35D2-0E6B2D2EBD7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3700" y="499808"/>
            <a:ext cx="8572500" cy="1978025"/>
          </a:xfrm>
        </p:spPr>
        <p:txBody>
          <a:bodyPr>
            <a:noAutofit/>
          </a:bodyPr>
          <a:lstStyle/>
          <a:p>
            <a:pPr algn="l"/>
            <a:r>
              <a:rPr lang="es-CO" sz="4800" b="1" noProof="0" dirty="0">
                <a:solidFill>
                  <a:srgbClr val="002060"/>
                </a:solidFill>
              </a:rPr>
              <a:t>I</a:t>
            </a:r>
            <a:r>
              <a:rPr lang="es-CO" sz="4700" b="1" noProof="0" dirty="0">
                <a:solidFill>
                  <a:srgbClr val="002060"/>
                </a:solidFill>
              </a:rPr>
              <a:t>mportancia y rol de los observatorios para la educación terciaria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33CE4C5-D629-0651-E0EA-F19AEBA8A3A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17500" y="2503233"/>
            <a:ext cx="1454150" cy="50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 sz="2000" b="1" noProof="0" dirty="0">
                <a:solidFill>
                  <a:srgbClr val="002060"/>
                </a:solidFill>
              </a:rPr>
              <a:t>Junio 2026</a:t>
            </a:r>
          </a:p>
        </p:txBody>
      </p:sp>
      <p:cxnSp>
        <p:nvCxnSpPr>
          <p:cNvPr id="5" name="Conector: angular 4">
            <a:extLst>
              <a:ext uri="{FF2B5EF4-FFF2-40B4-BE49-F238E27FC236}">
                <a16:creationId xmlns:a16="http://schemas.microsoft.com/office/drawing/2014/main" id="{62AE796C-2AD6-F8D2-8095-808378F4DAE7}"/>
              </a:ext>
            </a:extLst>
          </p:cNvPr>
          <p:cNvCxnSpPr>
            <a:cxnSpLocks/>
          </p:cNvCxnSpPr>
          <p:nvPr/>
        </p:nvCxnSpPr>
        <p:spPr>
          <a:xfrm flipV="1">
            <a:off x="495300" y="358520"/>
            <a:ext cx="8293100" cy="2144713"/>
          </a:xfrm>
          <a:prstGeom prst="bentConnector3">
            <a:avLst>
              <a:gd name="adj1" fmla="val -2527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B1302E30-956B-F17C-34EE-881A8D4BFA25}"/>
              </a:ext>
            </a:extLst>
          </p:cNvPr>
          <p:cNvSpPr txBox="1"/>
          <p:nvPr/>
        </p:nvSpPr>
        <p:spPr>
          <a:xfrm>
            <a:off x="8460581" y="6581001"/>
            <a:ext cx="37314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i="1" dirty="0">
                <a:latin typeface="+mj-lt"/>
              </a:rPr>
              <a:t>Fuente: Imagen generada con ChatGPT (OpenAI, 2026).</a:t>
            </a:r>
          </a:p>
        </p:txBody>
      </p:sp>
    </p:spTree>
    <p:extLst>
      <p:ext uri="{BB962C8B-B14F-4D97-AF65-F5344CB8AC3E}">
        <p14:creationId xmlns:p14="http://schemas.microsoft.com/office/powerpoint/2010/main" val="2653887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F37B4-9EC8-1CD8-6205-188321F01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9FA453-7ED2-DB0A-59DE-A1A5F5B3E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72" y="46708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Datos en Antioquia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C129F5-E0A6-82AE-A0F6-602912E63A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CAE6F0E-80F3-D401-5F72-A57FF5B30E36}"/>
              </a:ext>
            </a:extLst>
          </p:cNvPr>
          <p:cNvSpPr/>
          <p:nvPr/>
        </p:nvSpPr>
        <p:spPr>
          <a:xfrm>
            <a:off x="556463" y="3614578"/>
            <a:ext cx="5076233" cy="896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s-CO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Para Antioquia, la TCB, se ubicó en el año 2024 en </a:t>
            </a:r>
            <a:r>
              <a:rPr lang="es-CO" sz="2400" b="1" dirty="0">
                <a:solidFill>
                  <a:srgbClr val="0070C0"/>
                </a:solidFill>
                <a:latin typeface="+mj-lt"/>
              </a:rPr>
              <a:t>57,42%</a:t>
            </a:r>
            <a:r>
              <a:rPr lang="es-CO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CO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incluyendo los municipios certificados. </a:t>
            </a:r>
          </a:p>
          <a:p>
            <a:endParaRPr lang="es-CO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r>
              <a:rPr lang="es-CO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El dato sin municipios certificados es de</a:t>
            </a:r>
            <a:r>
              <a:rPr lang="es-CO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s-CO" sz="2400" b="1" dirty="0">
                <a:solidFill>
                  <a:srgbClr val="0070C0"/>
                </a:solidFill>
                <a:latin typeface="+mj-lt"/>
              </a:rPr>
              <a:t>8,42%</a:t>
            </a:r>
            <a:r>
              <a:rPr lang="es-CO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. 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29A1755E-B0A0-CA0E-D893-AD7B37080574}"/>
              </a:ext>
            </a:extLst>
          </p:cNvPr>
          <p:cNvSpPr txBox="1"/>
          <p:nvPr/>
        </p:nvSpPr>
        <p:spPr>
          <a:xfrm>
            <a:off x="212171" y="5917320"/>
            <a:ext cx="1179305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200" b="1" i="1" dirty="0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rPr>
              <a:t>Nota:</a:t>
            </a:r>
            <a:r>
              <a:rPr lang="es-CO" sz="1200" i="1" dirty="0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rPr>
              <a:t> Elaboración propia con datos del Sistema Nacional de Información de la Educación Superior (SNIES), 2024, y Departamento Administrativo Nacional de Estadística (DANE), proyecciones poblacionales, actualización </a:t>
            </a:r>
            <a:r>
              <a:rPr lang="es-MX" sz="1200" i="1" dirty="0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rPr>
              <a:t>post COVID-19, sin municipios certificados. </a:t>
            </a:r>
            <a:r>
              <a:rPr lang="es-CO" sz="1200" i="1" dirty="0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rPr>
              <a:t>Información con corte a febrero, 2026. </a:t>
            </a:r>
            <a:endParaRPr lang="en-US" sz="1200" i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2DED6D48-AFCF-C5B0-090B-111F8B82BBA3}"/>
              </a:ext>
            </a:extLst>
          </p:cNvPr>
          <p:cNvSpPr txBox="1"/>
          <p:nvPr/>
        </p:nvSpPr>
        <p:spPr>
          <a:xfrm>
            <a:off x="6108699" y="2618429"/>
            <a:ext cx="5567695" cy="760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O" sz="1800" dirty="0"/>
              <a:t>Para Antioquia, la TTI, para municipios no certificados en 2024, fue de </a:t>
            </a:r>
            <a:r>
              <a:rPr lang="es-CO" sz="2400" b="1" dirty="0">
                <a:solidFill>
                  <a:srgbClr val="0070C0"/>
                </a:solidFill>
              </a:rPr>
              <a:t>34,9%</a:t>
            </a:r>
            <a:r>
              <a:rPr lang="es-CO" sz="1800" dirty="0"/>
              <a:t>.</a:t>
            </a:r>
            <a:endParaRPr lang="en-US" sz="1800" dirty="0"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1016F243-84B8-A668-5793-0E9A15486DE1}"/>
              </a:ext>
            </a:extLst>
          </p:cNvPr>
          <p:cNvSpPr txBox="1"/>
          <p:nvPr/>
        </p:nvSpPr>
        <p:spPr>
          <a:xfrm>
            <a:off x="212172" y="6398850"/>
            <a:ext cx="117930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>
              <a:defRPr sz="1400" b="1" i="1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defRPr>
            </a:lvl1pPr>
          </a:lstStyle>
          <a:p>
            <a:r>
              <a:rPr lang="es-CO" sz="1200" b="0" dirty="0"/>
              <a:t>La tasa de tránsito inmediato para Antioquia en 2024 se calculó excluyendo los municipios certificados. La información proviene del SNIES del Ministerio de Educación Nacional.</a:t>
            </a:r>
            <a:endParaRPr lang="en-US" sz="1200" b="0" dirty="0"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9E6A6ED7-A8F7-24BF-950C-0867485AB770}"/>
              </a:ext>
            </a:extLst>
          </p:cNvPr>
          <p:cNvSpPr txBox="1"/>
          <p:nvPr/>
        </p:nvSpPr>
        <p:spPr>
          <a:xfrm>
            <a:off x="6047182" y="3579551"/>
            <a:ext cx="5565712" cy="1101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O" sz="1800" dirty="0"/>
              <a:t>El tránsito a la educación superior evidencia una brecha territorial de 11 p.p. con respecto a la subregión de mayor tránsito, Magdalena medio, </a:t>
            </a:r>
            <a:r>
              <a:rPr lang="es-CO" sz="2400" b="1" dirty="0">
                <a:solidFill>
                  <a:srgbClr val="0070C0"/>
                </a:solidFill>
              </a:rPr>
              <a:t>46,4%</a:t>
            </a:r>
            <a:r>
              <a:rPr lang="es-CO" sz="1800" dirty="0"/>
              <a:t>; y la de menor tránsito, Nordeste, </a:t>
            </a:r>
            <a:r>
              <a:rPr lang="es-CO" sz="2400" b="1" dirty="0">
                <a:solidFill>
                  <a:srgbClr val="0070C0"/>
                </a:solidFill>
              </a:rPr>
              <a:t>23,8%</a:t>
            </a:r>
            <a:r>
              <a:rPr lang="es-CO" sz="1800" dirty="0"/>
              <a:t>.</a:t>
            </a:r>
            <a:endParaRPr lang="en-US" sz="1800" dirty="0"/>
          </a:p>
        </p:txBody>
      </p:sp>
      <p:sp>
        <p:nvSpPr>
          <p:cNvPr id="27" name="TextBox 5">
            <a:extLst>
              <a:ext uri="{FF2B5EF4-FFF2-40B4-BE49-F238E27FC236}">
                <a16:creationId xmlns:a16="http://schemas.microsoft.com/office/drawing/2014/main" id="{72EE95E5-E52A-F690-0FFD-73DB183A962C}"/>
              </a:ext>
            </a:extLst>
          </p:cNvPr>
          <p:cNvSpPr txBox="1"/>
          <p:nvPr/>
        </p:nvSpPr>
        <p:spPr>
          <a:xfrm>
            <a:off x="6047182" y="5001229"/>
            <a:ext cx="5567695" cy="744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O" sz="1800" dirty="0"/>
              <a:t>Cuatro subregiones presentan tasas inferiores al promedio departamental.</a:t>
            </a:r>
            <a:endParaRPr lang="en-US" sz="1800" dirty="0"/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48295067-9831-2D7D-B91C-2EF6A2185975}"/>
              </a:ext>
            </a:extLst>
          </p:cNvPr>
          <p:cNvSpPr txBox="1">
            <a:spLocks/>
          </p:cNvSpPr>
          <p:nvPr/>
        </p:nvSpPr>
        <p:spPr>
          <a:xfrm>
            <a:off x="1323866" y="1711809"/>
            <a:ext cx="5076233" cy="856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70C0"/>
              </a:buClr>
            </a:pPr>
            <a:r>
              <a:rPr lang="es-CO" sz="2400" b="1" dirty="0">
                <a:solidFill>
                  <a:srgbClr val="0070C0"/>
                </a:solidFill>
              </a:rPr>
              <a:t>En términos de cobertura: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AAA467F8-B4DE-59DC-4B21-FBAFB7510D89}"/>
              </a:ext>
            </a:extLst>
          </p:cNvPr>
          <p:cNvSpPr txBox="1">
            <a:spLocks/>
          </p:cNvSpPr>
          <p:nvPr/>
        </p:nvSpPr>
        <p:spPr>
          <a:xfrm>
            <a:off x="6816195" y="1712907"/>
            <a:ext cx="5076233" cy="856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70C0"/>
              </a:buClr>
            </a:pPr>
            <a:r>
              <a:rPr lang="es-CO" sz="2400" b="1" dirty="0">
                <a:solidFill>
                  <a:srgbClr val="0070C0"/>
                </a:solidFill>
              </a:rPr>
              <a:t>En términos de tránsito: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F7EBE9C2-206C-6FD1-CCD7-10DC13941906}"/>
              </a:ext>
            </a:extLst>
          </p:cNvPr>
          <p:cNvSpPr/>
          <p:nvPr/>
        </p:nvSpPr>
        <p:spPr>
          <a:xfrm>
            <a:off x="600665" y="2434667"/>
            <a:ext cx="4285659" cy="4571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CBEDF5A7-001B-C58A-6735-B0E6CE5AC2D9}"/>
              </a:ext>
            </a:extLst>
          </p:cNvPr>
          <p:cNvSpPr/>
          <p:nvPr/>
        </p:nvSpPr>
        <p:spPr>
          <a:xfrm>
            <a:off x="6175965" y="2408556"/>
            <a:ext cx="4158659" cy="4571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5" name="Gráfico 34" descr="Map with pin contorno">
            <a:extLst>
              <a:ext uri="{FF2B5EF4-FFF2-40B4-BE49-F238E27FC236}">
                <a16:creationId xmlns:a16="http://schemas.microsoft.com/office/drawing/2014/main" id="{F283E4B6-F79D-230C-0A88-4A4544E31C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463" y="1689891"/>
            <a:ext cx="784570" cy="784570"/>
          </a:xfrm>
          <a:prstGeom prst="rect">
            <a:avLst/>
          </a:prstGeom>
        </p:spPr>
      </p:pic>
      <p:pic>
        <p:nvPicPr>
          <p:cNvPr id="37" name="Gráfico 36" descr="Schoolhouse contorno">
            <a:extLst>
              <a:ext uri="{FF2B5EF4-FFF2-40B4-BE49-F238E27FC236}">
                <a16:creationId xmlns:a16="http://schemas.microsoft.com/office/drawing/2014/main" id="{00E89A7D-E6DE-8A4F-204C-7DBFEA6570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3097" y="1657991"/>
            <a:ext cx="798585" cy="7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15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9FA19-BFDF-7297-EED0-AED8EE874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ABD7E-2BD0-6AFC-5A85-30091AA73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618" y="2459926"/>
            <a:ext cx="10930382" cy="166411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es-MX" sz="5400" b="1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3. El valor estratégico de un observatorio en educación para Antioquia</a:t>
            </a:r>
            <a:endParaRPr lang="es-CO" sz="5400" b="1" dirty="0"/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8BBBEA06-91AD-5C94-03E1-5B873E11F584}"/>
              </a:ext>
            </a:extLst>
          </p:cNvPr>
          <p:cNvCxnSpPr>
            <a:cxnSpLocks/>
          </p:cNvCxnSpPr>
          <p:nvPr/>
        </p:nvCxnSpPr>
        <p:spPr>
          <a:xfrm flipV="1">
            <a:off x="3118104" y="2459926"/>
            <a:ext cx="9073896" cy="1764697"/>
          </a:xfrm>
          <a:prstGeom prst="bentConnector3">
            <a:avLst>
              <a:gd name="adj1" fmla="val -22254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80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09365-D510-CA3D-AF49-929BCE7AD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A200E-9A8F-C3F5-FC78-D3243C8C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912" y="196163"/>
            <a:ext cx="8242300" cy="1027559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600" b="1" noProof="0">
                <a:solidFill>
                  <a:schemeClr val="accent1">
                    <a:lumMod val="50000"/>
                  </a:schemeClr>
                </a:solidFill>
              </a:rPr>
              <a:t>Valor estratégico de un observatorio</a:t>
            </a:r>
            <a:br>
              <a:rPr lang="es-CO" sz="3600" b="1" noProof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2400" b="1" noProof="0">
                <a:solidFill>
                  <a:schemeClr val="accent1">
                    <a:lumMod val="50000"/>
                  </a:schemeClr>
                </a:solidFill>
              </a:rPr>
              <a:t>Educación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F435562-650D-0F77-570E-95B304212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196"/>
          <a:stretch>
            <a:fillRect/>
          </a:stretch>
        </p:blipFill>
        <p:spPr>
          <a:xfrm>
            <a:off x="6406" y="261395"/>
            <a:ext cx="851210" cy="896190"/>
          </a:xfrm>
          <a:prstGeom prst="rect">
            <a:avLst/>
          </a:prstGeom>
        </p:spPr>
      </p:pic>
      <p:grpSp>
        <p:nvGrpSpPr>
          <p:cNvPr id="6" name="Группа 8">
            <a:extLst>
              <a:ext uri="{FF2B5EF4-FFF2-40B4-BE49-F238E27FC236}">
                <a16:creationId xmlns:a16="http://schemas.microsoft.com/office/drawing/2014/main" id="{F4E1CD40-25A3-B9D6-BF71-7C6D36415F51}"/>
              </a:ext>
            </a:extLst>
          </p:cNvPr>
          <p:cNvGrpSpPr/>
          <p:nvPr/>
        </p:nvGrpSpPr>
        <p:grpSpPr>
          <a:xfrm>
            <a:off x="5257800" y="3566244"/>
            <a:ext cx="2145870" cy="989120"/>
            <a:chOff x="8915400" y="3109279"/>
            <a:chExt cx="2145870" cy="989120"/>
          </a:xfrm>
        </p:grpSpPr>
        <p:sp>
          <p:nvSpPr>
            <p:cNvPr id="7" name="Google Shape;1132;p40">
              <a:extLst>
                <a:ext uri="{FF2B5EF4-FFF2-40B4-BE49-F238E27FC236}">
                  <a16:creationId xmlns:a16="http://schemas.microsoft.com/office/drawing/2014/main" id="{69872662-5541-05E0-2B58-24C397AB1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15400" y="3452287"/>
              <a:ext cx="214587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sz="1200" noProof="0">
                  <a:solidFill>
                    <a:srgbClr val="262626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monitoreo y evaluación </a:t>
              </a:r>
            </a:p>
          </p:txBody>
        </p:sp>
        <p:sp>
          <p:nvSpPr>
            <p:cNvPr id="25" name="Google Shape;1137;p40">
              <a:extLst>
                <a:ext uri="{FF2B5EF4-FFF2-40B4-BE49-F238E27FC236}">
                  <a16:creationId xmlns:a16="http://schemas.microsoft.com/office/drawing/2014/main" id="{8F888A15-ABD9-8085-94F5-9CCC606E4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90330" y="3109279"/>
              <a:ext cx="1991614" cy="3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82828"/>
                </a:buClr>
                <a:buSzPts val="2200"/>
                <a:buFont typeface="Open Sans Semibold" panose="020B0706030804020204" pitchFamily="34" charset="0"/>
                <a:buNone/>
              </a:pPr>
              <a:r>
                <a:rPr lang="es-CO" sz="2200" b="1" noProof="0">
                  <a:solidFill>
                    <a:srgbClr val="282828"/>
                  </a:solidFill>
                  <a:latin typeface="Open Sans Semibold" panose="020B0706030804020204" pitchFamily="34" charset="0"/>
                  <a:cs typeface="Open Sans Semibold" panose="020B0706030804020204" pitchFamily="34" charset="0"/>
                  <a:sym typeface="Open Sans Semibold" panose="020B0706030804020204" pitchFamily="34" charset="0"/>
                </a:rPr>
                <a:t>SEGUIMIENTO</a:t>
              </a:r>
              <a:endParaRPr lang="es-CO" noProof="0">
                <a:cs typeface="Open Sans Semibold" panose="020B0706030804020204" pitchFamily="34" charset="0"/>
              </a:endParaRPr>
            </a:p>
          </p:txBody>
        </p:sp>
      </p:grpSp>
      <p:grpSp>
        <p:nvGrpSpPr>
          <p:cNvPr id="28" name="Группа 9">
            <a:extLst>
              <a:ext uri="{FF2B5EF4-FFF2-40B4-BE49-F238E27FC236}">
                <a16:creationId xmlns:a16="http://schemas.microsoft.com/office/drawing/2014/main" id="{84475B61-FF7F-82CF-5EB6-14F82ACCC8D2}"/>
              </a:ext>
            </a:extLst>
          </p:cNvPr>
          <p:cNvGrpSpPr/>
          <p:nvPr/>
        </p:nvGrpSpPr>
        <p:grpSpPr>
          <a:xfrm>
            <a:off x="4725988" y="5530616"/>
            <a:ext cx="2458242" cy="947737"/>
            <a:chOff x="8383588" y="5073651"/>
            <a:chExt cx="2458242" cy="947737"/>
          </a:xfrm>
        </p:grpSpPr>
        <p:sp>
          <p:nvSpPr>
            <p:cNvPr id="30" name="Google Shape;1133;p40">
              <a:extLst>
                <a:ext uri="{FF2B5EF4-FFF2-40B4-BE49-F238E27FC236}">
                  <a16:creationId xmlns:a16="http://schemas.microsoft.com/office/drawing/2014/main" id="{48011E4E-3093-AFF5-5ADA-8FDCDD45F9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3588" y="5375275"/>
              <a:ext cx="169545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sz="1200" noProof="0">
                  <a:solidFill>
                    <a:srgbClr val="262626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Entre actores del ecosistema </a:t>
              </a:r>
              <a:endParaRPr lang="es-CO" noProof="0">
                <a:cs typeface="Open Sans" panose="020B0606030504020204" pitchFamily="34" charset="0"/>
              </a:endParaRPr>
            </a:p>
          </p:txBody>
        </p:sp>
        <p:sp>
          <p:nvSpPr>
            <p:cNvPr id="31" name="Google Shape;1138;p40">
              <a:extLst>
                <a:ext uri="{FF2B5EF4-FFF2-40B4-BE49-F238E27FC236}">
                  <a16:creationId xmlns:a16="http://schemas.microsoft.com/office/drawing/2014/main" id="{562CC473-C12D-CFAD-6F47-64D38ED77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2487" y="5073651"/>
              <a:ext cx="2369343" cy="3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82828"/>
                </a:buClr>
                <a:buSzPts val="2200"/>
                <a:buFont typeface="Open Sans Semibold" panose="020B0706030804020204" pitchFamily="34" charset="0"/>
                <a:buNone/>
              </a:pPr>
              <a:r>
                <a:rPr lang="es-CO" sz="2200" b="1" noProof="0">
                  <a:solidFill>
                    <a:srgbClr val="282828"/>
                  </a:solidFill>
                  <a:latin typeface="Open Sans Semibold" panose="020B0706030804020204" pitchFamily="34" charset="0"/>
                  <a:cs typeface="Open Sans Semibold" panose="020B0706030804020204" pitchFamily="34" charset="0"/>
                  <a:sym typeface="Open Sans Semibold" panose="020B0706030804020204" pitchFamily="34" charset="0"/>
                </a:rPr>
                <a:t>ARTICULACIÓN</a:t>
              </a:r>
              <a:endParaRPr lang="es-CO" noProof="0">
                <a:cs typeface="Open Sans Semibold" panose="020B0706030804020204" pitchFamily="34" charset="0"/>
              </a:endParaRPr>
            </a:p>
          </p:txBody>
        </p:sp>
      </p:grpSp>
      <p:grpSp>
        <p:nvGrpSpPr>
          <p:cNvPr id="32" name="Группа 7">
            <a:extLst>
              <a:ext uri="{FF2B5EF4-FFF2-40B4-BE49-F238E27FC236}">
                <a16:creationId xmlns:a16="http://schemas.microsoft.com/office/drawing/2014/main" id="{5312CB9E-8802-F370-0F8D-9B6731FAD1D4}"/>
              </a:ext>
            </a:extLst>
          </p:cNvPr>
          <p:cNvGrpSpPr/>
          <p:nvPr/>
        </p:nvGrpSpPr>
        <p:grpSpPr>
          <a:xfrm>
            <a:off x="4807380" y="1617543"/>
            <a:ext cx="2376851" cy="987533"/>
            <a:chOff x="8385175" y="1079043"/>
            <a:chExt cx="2376851" cy="987533"/>
          </a:xfrm>
        </p:grpSpPr>
        <p:sp>
          <p:nvSpPr>
            <p:cNvPr id="33" name="Google Shape;1131;p40">
              <a:extLst>
                <a:ext uri="{FF2B5EF4-FFF2-40B4-BE49-F238E27FC236}">
                  <a16:creationId xmlns:a16="http://schemas.microsoft.com/office/drawing/2014/main" id="{C1FF7E39-9778-0EF7-D744-083EFA9C91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5175" y="1422051"/>
              <a:ext cx="2145870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sz="1200" noProof="0">
                  <a:solidFill>
                    <a:srgbClr val="262626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Para la gestión pública</a:t>
              </a:r>
              <a:endParaRPr lang="es-CO" noProof="0">
                <a:cs typeface="Open Sans" panose="020B0606030504020204" pitchFamily="34" charset="0"/>
              </a:endParaRPr>
            </a:p>
          </p:txBody>
        </p:sp>
        <p:sp>
          <p:nvSpPr>
            <p:cNvPr id="38" name="Google Shape;1139;p40">
              <a:extLst>
                <a:ext uri="{FF2B5EF4-FFF2-40B4-BE49-F238E27FC236}">
                  <a16:creationId xmlns:a16="http://schemas.microsoft.com/office/drawing/2014/main" id="{703ABCB9-F74B-CAC2-EACE-72622CFD7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6026" y="1079043"/>
              <a:ext cx="2286000" cy="3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282828"/>
                </a:buClr>
                <a:buSzPts val="2200"/>
                <a:buFont typeface="Open Sans Semibold" panose="020B0706030804020204" pitchFamily="34" charset="0"/>
                <a:buNone/>
              </a:pPr>
              <a:r>
                <a:rPr lang="es-CO" sz="2200" b="1" noProof="0">
                  <a:solidFill>
                    <a:srgbClr val="282828"/>
                  </a:solidFill>
                  <a:latin typeface="Open Sans Semibold" panose="020B0706030804020204" pitchFamily="34" charset="0"/>
                  <a:cs typeface="Open Sans Semibold" panose="020B0706030804020204" pitchFamily="34" charset="0"/>
                  <a:sym typeface="Open Sans Semibold" panose="020B0706030804020204" pitchFamily="34" charset="0"/>
                </a:rPr>
                <a:t>EVIDENCIA</a:t>
              </a:r>
              <a:endParaRPr lang="es-CO" noProof="0">
                <a:cs typeface="Open Sans Semibold" panose="020B0706030804020204" pitchFamily="34" charset="0"/>
              </a:endParaRPr>
            </a:p>
          </p:txBody>
        </p:sp>
      </p:grpSp>
      <p:grpSp>
        <p:nvGrpSpPr>
          <p:cNvPr id="39" name="Группа 4">
            <a:extLst>
              <a:ext uri="{FF2B5EF4-FFF2-40B4-BE49-F238E27FC236}">
                <a16:creationId xmlns:a16="http://schemas.microsoft.com/office/drawing/2014/main" id="{894A108B-871B-04A3-4F9E-E4BF1ECE8004}"/>
              </a:ext>
            </a:extLst>
          </p:cNvPr>
          <p:cNvGrpSpPr/>
          <p:nvPr/>
        </p:nvGrpSpPr>
        <p:grpSpPr>
          <a:xfrm>
            <a:off x="3721100" y="1379303"/>
            <a:ext cx="889000" cy="938212"/>
            <a:chOff x="7378700" y="922338"/>
            <a:chExt cx="889000" cy="938212"/>
          </a:xfrm>
        </p:grpSpPr>
        <p:sp>
          <p:nvSpPr>
            <p:cNvPr id="41" name="Google Shape;1142;p40">
              <a:extLst>
                <a:ext uri="{FF2B5EF4-FFF2-40B4-BE49-F238E27FC236}">
                  <a16:creationId xmlns:a16="http://schemas.microsoft.com/office/drawing/2014/main" id="{89006B39-513D-0DEB-6643-950AA2E33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8700" y="922338"/>
              <a:ext cx="889000" cy="89376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CO" sz="1800" noProof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4" name="Google Shape;1143;p40">
              <a:extLst>
                <a:ext uri="{FF2B5EF4-FFF2-40B4-BE49-F238E27FC236}">
                  <a16:creationId xmlns:a16="http://schemas.microsoft.com/office/drawing/2014/main" id="{B04407C2-9185-E422-DA3D-80C89E7C6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8900" y="1036638"/>
              <a:ext cx="542925" cy="823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s-CO" sz="4400" noProof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1</a:t>
              </a:r>
              <a:endParaRPr lang="es-CO" noProof="0"/>
            </a:p>
          </p:txBody>
        </p:sp>
      </p:grpSp>
      <p:grpSp>
        <p:nvGrpSpPr>
          <p:cNvPr id="45" name="Группа 5">
            <a:extLst>
              <a:ext uri="{FF2B5EF4-FFF2-40B4-BE49-F238E27FC236}">
                <a16:creationId xmlns:a16="http://schemas.microsoft.com/office/drawing/2014/main" id="{F12884AA-9ECC-1051-1E92-A1CAEE0C9D0D}"/>
              </a:ext>
            </a:extLst>
          </p:cNvPr>
          <p:cNvGrpSpPr/>
          <p:nvPr/>
        </p:nvGrpSpPr>
        <p:grpSpPr>
          <a:xfrm>
            <a:off x="4284663" y="3484328"/>
            <a:ext cx="942975" cy="920750"/>
            <a:chOff x="7942263" y="3027363"/>
            <a:chExt cx="942975" cy="920750"/>
          </a:xfrm>
        </p:grpSpPr>
        <p:sp>
          <p:nvSpPr>
            <p:cNvPr id="46" name="Google Shape;1140;p40">
              <a:extLst>
                <a:ext uri="{FF2B5EF4-FFF2-40B4-BE49-F238E27FC236}">
                  <a16:creationId xmlns:a16="http://schemas.microsoft.com/office/drawing/2014/main" id="{E5B2AB38-2FAE-BDB3-991C-5E143E6C5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2263" y="3027363"/>
              <a:ext cx="892175" cy="89376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CO" sz="1800" noProof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8" name="Google Shape;1144;p40">
              <a:extLst>
                <a:ext uri="{FF2B5EF4-FFF2-40B4-BE49-F238E27FC236}">
                  <a16:creationId xmlns:a16="http://schemas.microsoft.com/office/drawing/2014/main" id="{89A27DF5-FFC5-0B0A-E0E5-D24F54E34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26425" y="3124200"/>
              <a:ext cx="658813" cy="8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s-CO" sz="4400" noProof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2</a:t>
              </a:r>
              <a:endParaRPr lang="es-CO" noProof="0"/>
            </a:p>
          </p:txBody>
        </p:sp>
      </p:grpSp>
      <p:grpSp>
        <p:nvGrpSpPr>
          <p:cNvPr id="49" name="Группа 6">
            <a:extLst>
              <a:ext uri="{FF2B5EF4-FFF2-40B4-BE49-F238E27FC236}">
                <a16:creationId xmlns:a16="http://schemas.microsoft.com/office/drawing/2014/main" id="{8D6E7F10-E99C-28AC-CADA-2C965FFEDF36}"/>
              </a:ext>
            </a:extLst>
          </p:cNvPr>
          <p:cNvGrpSpPr/>
          <p:nvPr/>
        </p:nvGrpSpPr>
        <p:grpSpPr>
          <a:xfrm>
            <a:off x="3721100" y="5535378"/>
            <a:ext cx="941388" cy="936625"/>
            <a:chOff x="7378700" y="5078413"/>
            <a:chExt cx="941388" cy="936625"/>
          </a:xfrm>
        </p:grpSpPr>
        <p:sp>
          <p:nvSpPr>
            <p:cNvPr id="50" name="Google Shape;1141;p40">
              <a:extLst>
                <a:ext uri="{FF2B5EF4-FFF2-40B4-BE49-F238E27FC236}">
                  <a16:creationId xmlns:a16="http://schemas.microsoft.com/office/drawing/2014/main" id="{E200F19E-B4CA-540F-BE7B-6AB52032A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8700" y="5078413"/>
              <a:ext cx="889000" cy="890587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CO" sz="1800" noProof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51" name="Google Shape;1145;p40">
              <a:extLst>
                <a:ext uri="{FF2B5EF4-FFF2-40B4-BE49-F238E27FC236}">
                  <a16:creationId xmlns:a16="http://schemas.microsoft.com/office/drawing/2014/main" id="{953B2517-0BCA-FBD1-A450-77653A2A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6038" y="5191125"/>
              <a:ext cx="654050" cy="8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s-CO" sz="4400" noProof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3</a:t>
              </a:r>
              <a:endParaRPr lang="es-CO" noProof="0"/>
            </a:p>
          </p:txBody>
        </p:sp>
      </p:grpSp>
      <p:sp>
        <p:nvSpPr>
          <p:cNvPr id="52" name="Google Shape;1146;p40">
            <a:extLst>
              <a:ext uri="{FF2B5EF4-FFF2-40B4-BE49-F238E27FC236}">
                <a16:creationId xmlns:a16="http://schemas.microsoft.com/office/drawing/2014/main" id="{FAFFC5B0-506A-38E1-2891-54D1234C3536}"/>
              </a:ext>
            </a:extLst>
          </p:cNvPr>
          <p:cNvSpPr>
            <a:spLocks/>
          </p:cNvSpPr>
          <p:nvPr/>
        </p:nvSpPr>
        <p:spPr bwMode="auto">
          <a:xfrm>
            <a:off x="4392613" y="2314340"/>
            <a:ext cx="320675" cy="1062038"/>
          </a:xfrm>
          <a:custGeom>
            <a:avLst/>
            <a:gdLst>
              <a:gd name="T0" fmla="*/ 2147483646 w 84"/>
              <a:gd name="T1" fmla="*/ 2147483646 h 277"/>
              <a:gd name="T2" fmla="*/ 2147483646 w 84"/>
              <a:gd name="T3" fmla="*/ 2147483646 h 277"/>
              <a:gd name="T4" fmla="*/ 2147483646 w 84"/>
              <a:gd name="T5" fmla="*/ 2147483646 h 277"/>
              <a:gd name="T6" fmla="*/ 2147483646 w 84"/>
              <a:gd name="T7" fmla="*/ 2147483646 h 277"/>
              <a:gd name="T8" fmla="*/ 2147483646 w 84"/>
              <a:gd name="T9" fmla="*/ 2147483646 h 277"/>
              <a:gd name="T10" fmla="*/ 2147483646 w 84"/>
              <a:gd name="T11" fmla="*/ 2147483646 h 277"/>
              <a:gd name="T12" fmla="*/ 2147483646 w 84"/>
              <a:gd name="T13" fmla="*/ 2147483646 h 277"/>
              <a:gd name="T14" fmla="*/ 2147483646 w 84"/>
              <a:gd name="T15" fmla="*/ 2147483646 h 2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4" h="277" extrusionOk="0">
                <a:moveTo>
                  <a:pt x="78" y="277"/>
                </a:moveTo>
                <a:cubicBezTo>
                  <a:pt x="75" y="277"/>
                  <a:pt x="73" y="275"/>
                  <a:pt x="72" y="272"/>
                </a:cubicBezTo>
                <a:cubicBezTo>
                  <a:pt x="60" y="182"/>
                  <a:pt x="36" y="93"/>
                  <a:pt x="2" y="9"/>
                </a:cubicBezTo>
                <a:cubicBezTo>
                  <a:pt x="0" y="6"/>
                  <a:pt x="2" y="3"/>
                  <a:pt x="5" y="2"/>
                </a:cubicBezTo>
                <a:cubicBezTo>
                  <a:pt x="8" y="0"/>
                  <a:pt x="11" y="2"/>
                  <a:pt x="12" y="5"/>
                </a:cubicBezTo>
                <a:cubicBezTo>
                  <a:pt x="47" y="90"/>
                  <a:pt x="72" y="179"/>
                  <a:pt x="84" y="271"/>
                </a:cubicBezTo>
                <a:cubicBezTo>
                  <a:pt x="84" y="274"/>
                  <a:pt x="82" y="277"/>
                  <a:pt x="79" y="277"/>
                </a:cubicBezTo>
                <a:cubicBezTo>
                  <a:pt x="79" y="277"/>
                  <a:pt x="78" y="277"/>
                  <a:pt x="78" y="277"/>
                </a:cubicBezTo>
                <a:close/>
              </a:path>
            </a:pathLst>
          </a:custGeom>
          <a:solidFill>
            <a:srgbClr val="2828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s-CO" noProof="0"/>
          </a:p>
        </p:txBody>
      </p:sp>
      <p:sp>
        <p:nvSpPr>
          <p:cNvPr id="54" name="Google Shape;1147;p40">
            <a:extLst>
              <a:ext uri="{FF2B5EF4-FFF2-40B4-BE49-F238E27FC236}">
                <a16:creationId xmlns:a16="http://schemas.microsoft.com/office/drawing/2014/main" id="{4861C2EB-3FA2-3C2E-F91B-C262F5A7EC8B}"/>
              </a:ext>
            </a:extLst>
          </p:cNvPr>
          <p:cNvSpPr>
            <a:spLocks/>
          </p:cNvSpPr>
          <p:nvPr/>
        </p:nvSpPr>
        <p:spPr bwMode="auto">
          <a:xfrm>
            <a:off x="4392613" y="4459053"/>
            <a:ext cx="320675" cy="1062037"/>
          </a:xfrm>
          <a:custGeom>
            <a:avLst/>
            <a:gdLst>
              <a:gd name="T0" fmla="*/ 2147483646 w 84"/>
              <a:gd name="T1" fmla="*/ 2147483646 h 277"/>
              <a:gd name="T2" fmla="*/ 2147483646 w 84"/>
              <a:gd name="T3" fmla="*/ 2147483646 h 277"/>
              <a:gd name="T4" fmla="*/ 2147483646 w 84"/>
              <a:gd name="T5" fmla="*/ 2147483646 h 277"/>
              <a:gd name="T6" fmla="*/ 2147483646 w 84"/>
              <a:gd name="T7" fmla="*/ 2147483646 h 277"/>
              <a:gd name="T8" fmla="*/ 2147483646 w 84"/>
              <a:gd name="T9" fmla="*/ 2147483646 h 277"/>
              <a:gd name="T10" fmla="*/ 2147483646 w 84"/>
              <a:gd name="T11" fmla="*/ 2147483646 h 277"/>
              <a:gd name="T12" fmla="*/ 2147483646 w 84"/>
              <a:gd name="T13" fmla="*/ 2147483646 h 277"/>
              <a:gd name="T14" fmla="*/ 2147483646 w 84"/>
              <a:gd name="T15" fmla="*/ 2147483646 h 2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4" h="277" extrusionOk="0">
                <a:moveTo>
                  <a:pt x="7" y="277"/>
                </a:moveTo>
                <a:cubicBezTo>
                  <a:pt x="6" y="277"/>
                  <a:pt x="5" y="277"/>
                  <a:pt x="5" y="276"/>
                </a:cubicBezTo>
                <a:cubicBezTo>
                  <a:pt x="2" y="275"/>
                  <a:pt x="0" y="272"/>
                  <a:pt x="2" y="269"/>
                </a:cubicBezTo>
                <a:cubicBezTo>
                  <a:pt x="36" y="185"/>
                  <a:pt x="60" y="96"/>
                  <a:pt x="72" y="6"/>
                </a:cubicBezTo>
                <a:cubicBezTo>
                  <a:pt x="73" y="3"/>
                  <a:pt x="76" y="0"/>
                  <a:pt x="79" y="1"/>
                </a:cubicBezTo>
                <a:cubicBezTo>
                  <a:pt x="82" y="1"/>
                  <a:pt x="84" y="4"/>
                  <a:pt x="84" y="7"/>
                </a:cubicBezTo>
                <a:cubicBezTo>
                  <a:pt x="72" y="99"/>
                  <a:pt x="47" y="188"/>
                  <a:pt x="12" y="273"/>
                </a:cubicBezTo>
                <a:cubicBezTo>
                  <a:pt x="11" y="275"/>
                  <a:pt x="9" y="277"/>
                  <a:pt x="7" y="277"/>
                </a:cubicBezTo>
                <a:close/>
              </a:path>
            </a:pathLst>
          </a:custGeom>
          <a:solidFill>
            <a:srgbClr val="2828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s-CO" noProof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F78D8D-1162-E96A-29D3-310AB555D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98" y="2069237"/>
            <a:ext cx="3623994" cy="361959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1BEB23F-8383-EE3D-4F3C-6E64A14E2220}"/>
              </a:ext>
            </a:extLst>
          </p:cNvPr>
          <p:cNvSpPr txBox="1"/>
          <p:nvPr/>
        </p:nvSpPr>
        <p:spPr>
          <a:xfrm>
            <a:off x="7429436" y="3444533"/>
            <a:ext cx="46589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sz="1600" dirty="0">
                <a:latin typeface="+mj-lt"/>
              </a:rPr>
              <a:t>Como señala Razquin (2020), el monitoreo sistemático basado en información fiable </a:t>
            </a:r>
            <a:r>
              <a:rPr lang="es-MX" sz="1600" b="1" dirty="0">
                <a:latin typeface="+mj-lt"/>
              </a:rPr>
              <a:t>garantiza el derecho a la educación y fortalece el sector. </a:t>
            </a:r>
            <a:endParaRPr lang="es-CO" sz="1600" b="1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1A87A5-6E8F-D7AD-349D-C446443D7C2A}"/>
              </a:ext>
            </a:extLst>
          </p:cNvPr>
          <p:cNvSpPr txBox="1"/>
          <p:nvPr/>
        </p:nvSpPr>
        <p:spPr>
          <a:xfrm>
            <a:off x="7168864" y="5422535"/>
            <a:ext cx="4919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sz="1600" b="1" dirty="0">
                <a:latin typeface="+mj-lt"/>
              </a:rPr>
              <a:t>Su función construye redes de debate público para una lectura compartida y acción coordinada.</a:t>
            </a:r>
            <a:endParaRPr lang="es-CO" sz="1600" b="1" dirty="0"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D678F3-FFB5-2A01-71AC-6E3372746366}"/>
              </a:ext>
            </a:extLst>
          </p:cNvPr>
          <p:cNvSpPr txBox="1"/>
          <p:nvPr/>
        </p:nvSpPr>
        <p:spPr>
          <a:xfrm>
            <a:off x="6953250" y="1524794"/>
            <a:ext cx="46589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sz="1600" dirty="0">
                <a:latin typeface="+mj-lt"/>
              </a:rPr>
              <a:t>Las organizaciones necesitan sistemas formalizados de vigilancia para captar, analizar y difundir </a:t>
            </a:r>
            <a:r>
              <a:rPr lang="es-MX" sz="1600" b="1" dirty="0">
                <a:latin typeface="+mj-lt"/>
              </a:rPr>
              <a:t>señales de entorno</a:t>
            </a:r>
            <a:r>
              <a:rPr lang="es-MX" sz="1600" dirty="0">
                <a:latin typeface="+mj-lt"/>
              </a:rPr>
              <a:t> como insumo estratégico </a:t>
            </a:r>
            <a:r>
              <a:rPr lang="es-CO" sz="1600" dirty="0">
                <a:latin typeface="+mj-lt"/>
              </a:rPr>
              <a:t>(</a:t>
            </a:r>
            <a:r>
              <a:rPr lang="es-CO" sz="1600" dirty="0" err="1">
                <a:latin typeface="+mj-lt"/>
              </a:rPr>
              <a:t>Ganzarain</a:t>
            </a:r>
            <a:r>
              <a:rPr lang="es-CO" sz="1600" dirty="0">
                <a:latin typeface="+mj-lt"/>
              </a:rPr>
              <a:t> y </a:t>
            </a:r>
            <a:r>
              <a:rPr lang="es-CO" sz="1600" dirty="0" err="1">
                <a:latin typeface="+mj-lt"/>
              </a:rPr>
              <a:t>Lakarra</a:t>
            </a:r>
            <a:r>
              <a:rPr lang="es-CO" sz="1600" dirty="0">
                <a:latin typeface="+mj-lt"/>
              </a:rPr>
              <a:t>, 2007). 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E61CA9B-F2A6-B5E9-627B-E2E46C7ED6FE}"/>
              </a:ext>
            </a:extLst>
          </p:cNvPr>
          <p:cNvCxnSpPr/>
          <p:nvPr/>
        </p:nvCxnSpPr>
        <p:spPr>
          <a:xfrm>
            <a:off x="6421438" y="1801368"/>
            <a:ext cx="53181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D2FF80D-6035-CA5A-0C54-25370F2FCB10}"/>
              </a:ext>
            </a:extLst>
          </p:cNvPr>
          <p:cNvCxnSpPr/>
          <p:nvPr/>
        </p:nvCxnSpPr>
        <p:spPr>
          <a:xfrm>
            <a:off x="6918324" y="3909252"/>
            <a:ext cx="53181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0393AB9-BD36-77E7-2217-B1C63FF9A387}"/>
              </a:ext>
            </a:extLst>
          </p:cNvPr>
          <p:cNvCxnSpPr/>
          <p:nvPr/>
        </p:nvCxnSpPr>
        <p:spPr>
          <a:xfrm>
            <a:off x="6250052" y="6019800"/>
            <a:ext cx="53181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59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8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8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8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8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8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8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8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8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8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8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8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8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5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8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8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8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8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8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8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8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8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8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8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54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67DEB-C431-5E03-1F9C-B4E161EA3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8A07DC5-6DFC-D3B2-49E1-02B6C0AB5287}"/>
              </a:ext>
            </a:extLst>
          </p:cNvPr>
          <p:cNvCxnSpPr/>
          <p:nvPr/>
        </p:nvCxnSpPr>
        <p:spPr>
          <a:xfrm>
            <a:off x="0" y="2489209"/>
            <a:ext cx="12192000" cy="23851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6A4BCEF7-9A2E-11C5-BCF3-685C3FFB5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60" y="645443"/>
            <a:ext cx="8242300" cy="1117908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  <a:t>Aprendizajes y retos de los observatorios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AA7FA50-8971-9B4B-747C-E114CF2850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196"/>
          <a:stretch>
            <a:fillRect/>
          </a:stretch>
        </p:blipFill>
        <p:spPr>
          <a:xfrm>
            <a:off x="6406" y="645443"/>
            <a:ext cx="851210" cy="89619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F9B2CCE6-5991-4C6F-A456-707543642F38}"/>
              </a:ext>
            </a:extLst>
          </p:cNvPr>
          <p:cNvGrpSpPr/>
          <p:nvPr/>
        </p:nvGrpSpPr>
        <p:grpSpPr>
          <a:xfrm>
            <a:off x="6274816" y="3084660"/>
            <a:ext cx="2616708" cy="2452431"/>
            <a:chOff x="8489950" y="2984457"/>
            <a:chExt cx="2667000" cy="2452431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7" name="Google Shape;350;p18">
              <a:extLst>
                <a:ext uri="{FF2B5EF4-FFF2-40B4-BE49-F238E27FC236}">
                  <a16:creationId xmlns:a16="http://schemas.microsoft.com/office/drawing/2014/main" id="{683CC231-CBFB-CFC8-C53A-DC07D191E341}"/>
                </a:ext>
              </a:extLst>
            </p:cNvPr>
            <p:cNvSpPr/>
            <p:nvPr/>
          </p:nvSpPr>
          <p:spPr>
            <a:xfrm>
              <a:off x="8489950" y="2984457"/>
              <a:ext cx="2667000" cy="1617406"/>
            </a:xfrm>
            <a:custGeom>
              <a:avLst/>
              <a:gdLst/>
              <a:ahLst/>
              <a:cxnLst/>
              <a:rect l="l" t="t" r="r" b="b"/>
              <a:pathLst>
                <a:path w="556" h="378" extrusionOk="0">
                  <a:moveTo>
                    <a:pt x="530" y="378"/>
                  </a:moveTo>
                  <a:cubicBezTo>
                    <a:pt x="0" y="378"/>
                    <a:pt x="0" y="378"/>
                    <a:pt x="0" y="37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544" y="0"/>
                    <a:pt x="556" y="11"/>
                    <a:pt x="556" y="26"/>
                  </a:cubicBezTo>
                  <a:cubicBezTo>
                    <a:pt x="556" y="352"/>
                    <a:pt x="556" y="352"/>
                    <a:pt x="556" y="352"/>
                  </a:cubicBezTo>
                  <a:cubicBezTo>
                    <a:pt x="556" y="366"/>
                    <a:pt x="544" y="378"/>
                    <a:pt x="530" y="3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51;p18">
              <a:extLst>
                <a:ext uri="{FF2B5EF4-FFF2-40B4-BE49-F238E27FC236}">
                  <a16:creationId xmlns:a16="http://schemas.microsoft.com/office/drawing/2014/main" id="{05F51D5B-3F22-E342-E14C-C41F461EB8CD}"/>
                </a:ext>
              </a:extLst>
            </p:cNvPr>
            <p:cNvSpPr/>
            <p:nvPr/>
          </p:nvSpPr>
          <p:spPr>
            <a:xfrm>
              <a:off x="8489950" y="4601863"/>
              <a:ext cx="1573212" cy="436562"/>
            </a:xfrm>
            <a:custGeom>
              <a:avLst/>
              <a:gdLst/>
              <a:ahLst/>
              <a:cxnLst/>
              <a:rect l="l" t="t" r="r" b="b"/>
              <a:pathLst>
                <a:path w="991" h="275" extrusionOk="0">
                  <a:moveTo>
                    <a:pt x="991" y="275"/>
                  </a:moveTo>
                  <a:lnTo>
                    <a:pt x="0" y="0"/>
                  </a:lnTo>
                  <a:lnTo>
                    <a:pt x="991" y="0"/>
                  </a:lnTo>
                  <a:lnTo>
                    <a:pt x="991" y="2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52;p18">
              <a:extLst>
                <a:ext uri="{FF2B5EF4-FFF2-40B4-BE49-F238E27FC236}">
                  <a16:creationId xmlns:a16="http://schemas.microsoft.com/office/drawing/2014/main" id="{47A33131-7417-E528-07B1-A82B3307D579}"/>
                </a:ext>
              </a:extLst>
            </p:cNvPr>
            <p:cNvSpPr/>
            <p:nvPr/>
          </p:nvSpPr>
          <p:spPr>
            <a:xfrm>
              <a:off x="9080500" y="4765376"/>
              <a:ext cx="982662" cy="273050"/>
            </a:xfrm>
            <a:custGeom>
              <a:avLst/>
              <a:gdLst/>
              <a:ahLst/>
              <a:cxnLst/>
              <a:rect l="l" t="t" r="r" b="b"/>
              <a:pathLst>
                <a:path w="619" h="172" extrusionOk="0">
                  <a:moveTo>
                    <a:pt x="0" y="172"/>
                  </a:moveTo>
                  <a:lnTo>
                    <a:pt x="619" y="172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53;p18">
              <a:extLst>
                <a:ext uri="{FF2B5EF4-FFF2-40B4-BE49-F238E27FC236}">
                  <a16:creationId xmlns:a16="http://schemas.microsoft.com/office/drawing/2014/main" id="{0A5B32E1-695B-E2AA-B6A4-DEF080AB387C}"/>
                </a:ext>
              </a:extLst>
            </p:cNvPr>
            <p:cNvSpPr/>
            <p:nvPr/>
          </p:nvSpPr>
          <p:spPr>
            <a:xfrm>
              <a:off x="9080500" y="5038426"/>
              <a:ext cx="488950" cy="398462"/>
            </a:xfrm>
            <a:custGeom>
              <a:avLst/>
              <a:gdLst/>
              <a:ahLst/>
              <a:cxnLst/>
              <a:rect l="l" t="t" r="r" b="b"/>
              <a:pathLst>
                <a:path w="308" h="251" extrusionOk="0">
                  <a:moveTo>
                    <a:pt x="308" y="251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2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D6904B79-2D75-949F-A44C-489E33C3827B}"/>
              </a:ext>
            </a:extLst>
          </p:cNvPr>
          <p:cNvGrpSpPr/>
          <p:nvPr/>
        </p:nvGrpSpPr>
        <p:grpSpPr>
          <a:xfrm>
            <a:off x="3335337" y="3118843"/>
            <a:ext cx="2612035" cy="2373689"/>
            <a:chOff x="4764087" y="3063199"/>
            <a:chExt cx="2662237" cy="2373689"/>
          </a:xfrm>
        </p:grpSpPr>
        <p:sp>
          <p:nvSpPr>
            <p:cNvPr id="15" name="Google Shape;346;p18">
              <a:extLst>
                <a:ext uri="{FF2B5EF4-FFF2-40B4-BE49-F238E27FC236}">
                  <a16:creationId xmlns:a16="http://schemas.microsoft.com/office/drawing/2014/main" id="{4C607C7E-A724-BF3A-4A8D-08EAA2EAD151}"/>
                </a:ext>
              </a:extLst>
            </p:cNvPr>
            <p:cNvSpPr/>
            <p:nvPr/>
          </p:nvSpPr>
          <p:spPr>
            <a:xfrm>
              <a:off x="4764087" y="3063199"/>
              <a:ext cx="2662237" cy="1538664"/>
            </a:xfrm>
            <a:custGeom>
              <a:avLst/>
              <a:gdLst/>
              <a:ahLst/>
              <a:cxnLst/>
              <a:rect l="l" t="t" r="r" b="b"/>
              <a:pathLst>
                <a:path w="555" h="378" extrusionOk="0">
                  <a:moveTo>
                    <a:pt x="529" y="378"/>
                  </a:moveTo>
                  <a:cubicBezTo>
                    <a:pt x="0" y="378"/>
                    <a:pt x="0" y="378"/>
                    <a:pt x="0" y="37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44" y="0"/>
                    <a:pt x="555" y="11"/>
                    <a:pt x="555" y="26"/>
                  </a:cubicBezTo>
                  <a:cubicBezTo>
                    <a:pt x="555" y="352"/>
                    <a:pt x="555" y="352"/>
                    <a:pt x="555" y="352"/>
                  </a:cubicBezTo>
                  <a:cubicBezTo>
                    <a:pt x="555" y="366"/>
                    <a:pt x="544" y="378"/>
                    <a:pt x="529" y="378"/>
                  </a:cubicBezTo>
                  <a:close/>
                </a:path>
              </a:pathLst>
            </a:custGeom>
            <a:solidFill>
              <a:srgbClr val="34B2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47;p18">
              <a:extLst>
                <a:ext uri="{FF2B5EF4-FFF2-40B4-BE49-F238E27FC236}">
                  <a16:creationId xmlns:a16="http://schemas.microsoft.com/office/drawing/2014/main" id="{DCD53D13-AFF5-B356-EDA2-9EA67F1A4B43}"/>
                </a:ext>
              </a:extLst>
            </p:cNvPr>
            <p:cNvSpPr/>
            <p:nvPr/>
          </p:nvSpPr>
          <p:spPr>
            <a:xfrm>
              <a:off x="4764087" y="4601863"/>
              <a:ext cx="1568450" cy="436562"/>
            </a:xfrm>
            <a:custGeom>
              <a:avLst/>
              <a:gdLst/>
              <a:ahLst/>
              <a:cxnLst/>
              <a:rect l="l" t="t" r="r" b="b"/>
              <a:pathLst>
                <a:path w="988" h="275" extrusionOk="0">
                  <a:moveTo>
                    <a:pt x="988" y="275"/>
                  </a:moveTo>
                  <a:lnTo>
                    <a:pt x="0" y="0"/>
                  </a:lnTo>
                  <a:lnTo>
                    <a:pt x="988" y="0"/>
                  </a:lnTo>
                  <a:lnTo>
                    <a:pt x="988" y="275"/>
                  </a:lnTo>
                  <a:close/>
                </a:path>
              </a:pathLst>
            </a:custGeom>
            <a:solidFill>
              <a:srgbClr val="2C97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48;p18">
              <a:extLst>
                <a:ext uri="{FF2B5EF4-FFF2-40B4-BE49-F238E27FC236}">
                  <a16:creationId xmlns:a16="http://schemas.microsoft.com/office/drawing/2014/main" id="{23C77D1D-3D36-36C0-503C-58F98B29D8D6}"/>
                </a:ext>
              </a:extLst>
            </p:cNvPr>
            <p:cNvSpPr/>
            <p:nvPr/>
          </p:nvSpPr>
          <p:spPr>
            <a:xfrm>
              <a:off x="5353050" y="4765376"/>
              <a:ext cx="979487" cy="273050"/>
            </a:xfrm>
            <a:custGeom>
              <a:avLst/>
              <a:gdLst/>
              <a:ahLst/>
              <a:cxnLst/>
              <a:rect l="l" t="t" r="r" b="b"/>
              <a:pathLst>
                <a:path w="617" h="172" extrusionOk="0">
                  <a:moveTo>
                    <a:pt x="0" y="172"/>
                  </a:moveTo>
                  <a:lnTo>
                    <a:pt x="617" y="172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solidFill>
              <a:srgbClr val="34B2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49;p18">
              <a:extLst>
                <a:ext uri="{FF2B5EF4-FFF2-40B4-BE49-F238E27FC236}">
                  <a16:creationId xmlns:a16="http://schemas.microsoft.com/office/drawing/2014/main" id="{A3F73778-FEC9-42A0-607F-51F0D1A2C1CB}"/>
                </a:ext>
              </a:extLst>
            </p:cNvPr>
            <p:cNvSpPr/>
            <p:nvPr/>
          </p:nvSpPr>
          <p:spPr>
            <a:xfrm>
              <a:off x="5353050" y="5038426"/>
              <a:ext cx="488950" cy="398462"/>
            </a:xfrm>
            <a:custGeom>
              <a:avLst/>
              <a:gdLst/>
              <a:ahLst/>
              <a:cxnLst/>
              <a:rect l="l" t="t" r="r" b="b"/>
              <a:pathLst>
                <a:path w="308" h="251" extrusionOk="0">
                  <a:moveTo>
                    <a:pt x="308" y="251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251"/>
                  </a:lnTo>
                  <a:close/>
                </a:path>
              </a:pathLst>
            </a:custGeom>
            <a:solidFill>
              <a:srgbClr val="2C97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roup 1">
            <a:extLst>
              <a:ext uri="{FF2B5EF4-FFF2-40B4-BE49-F238E27FC236}">
                <a16:creationId xmlns:a16="http://schemas.microsoft.com/office/drawing/2014/main" id="{249C2F1A-0B1A-5B64-2F75-BF0E7373A7DE}"/>
              </a:ext>
            </a:extLst>
          </p:cNvPr>
          <p:cNvGrpSpPr/>
          <p:nvPr/>
        </p:nvGrpSpPr>
        <p:grpSpPr>
          <a:xfrm>
            <a:off x="389509" y="3084660"/>
            <a:ext cx="2616708" cy="2452431"/>
            <a:chOff x="1031875" y="2984457"/>
            <a:chExt cx="2667000" cy="2452431"/>
          </a:xfrm>
        </p:grpSpPr>
        <p:sp>
          <p:nvSpPr>
            <p:cNvPr id="23" name="Google Shape;342;p18">
              <a:extLst>
                <a:ext uri="{FF2B5EF4-FFF2-40B4-BE49-F238E27FC236}">
                  <a16:creationId xmlns:a16="http://schemas.microsoft.com/office/drawing/2014/main" id="{4AFE4C44-D698-6E22-8873-ABCB20E73413}"/>
                </a:ext>
              </a:extLst>
            </p:cNvPr>
            <p:cNvSpPr/>
            <p:nvPr/>
          </p:nvSpPr>
          <p:spPr>
            <a:xfrm>
              <a:off x="1031875" y="2984457"/>
              <a:ext cx="2667000" cy="1617406"/>
            </a:xfrm>
            <a:custGeom>
              <a:avLst/>
              <a:gdLst/>
              <a:ahLst/>
              <a:cxnLst/>
              <a:rect l="l" t="t" r="r" b="b"/>
              <a:pathLst>
                <a:path w="556" h="378" extrusionOk="0">
                  <a:moveTo>
                    <a:pt x="530" y="378"/>
                  </a:moveTo>
                  <a:cubicBezTo>
                    <a:pt x="0" y="378"/>
                    <a:pt x="0" y="378"/>
                    <a:pt x="0" y="37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544" y="0"/>
                    <a:pt x="556" y="11"/>
                    <a:pt x="556" y="26"/>
                  </a:cubicBezTo>
                  <a:cubicBezTo>
                    <a:pt x="556" y="352"/>
                    <a:pt x="556" y="352"/>
                    <a:pt x="556" y="352"/>
                  </a:cubicBezTo>
                  <a:cubicBezTo>
                    <a:pt x="556" y="366"/>
                    <a:pt x="544" y="378"/>
                    <a:pt x="530" y="378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43;p18">
              <a:extLst>
                <a:ext uri="{FF2B5EF4-FFF2-40B4-BE49-F238E27FC236}">
                  <a16:creationId xmlns:a16="http://schemas.microsoft.com/office/drawing/2014/main" id="{1FFA170E-780E-12FF-E011-DB83AF904261}"/>
                </a:ext>
              </a:extLst>
            </p:cNvPr>
            <p:cNvSpPr/>
            <p:nvPr/>
          </p:nvSpPr>
          <p:spPr>
            <a:xfrm>
              <a:off x="1031875" y="4601863"/>
              <a:ext cx="1573212" cy="436562"/>
            </a:xfrm>
            <a:custGeom>
              <a:avLst/>
              <a:gdLst/>
              <a:ahLst/>
              <a:cxnLst/>
              <a:rect l="l" t="t" r="r" b="b"/>
              <a:pathLst>
                <a:path w="991" h="275" extrusionOk="0">
                  <a:moveTo>
                    <a:pt x="991" y="275"/>
                  </a:moveTo>
                  <a:lnTo>
                    <a:pt x="0" y="0"/>
                  </a:lnTo>
                  <a:lnTo>
                    <a:pt x="991" y="0"/>
                  </a:lnTo>
                  <a:lnTo>
                    <a:pt x="991" y="27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44;p18">
              <a:extLst>
                <a:ext uri="{FF2B5EF4-FFF2-40B4-BE49-F238E27FC236}">
                  <a16:creationId xmlns:a16="http://schemas.microsoft.com/office/drawing/2014/main" id="{5B0213C2-DB2C-5B55-E2CE-0BCAD6EE640A}"/>
                </a:ext>
              </a:extLst>
            </p:cNvPr>
            <p:cNvSpPr/>
            <p:nvPr/>
          </p:nvSpPr>
          <p:spPr>
            <a:xfrm>
              <a:off x="1620837" y="4765376"/>
              <a:ext cx="984250" cy="273050"/>
            </a:xfrm>
            <a:custGeom>
              <a:avLst/>
              <a:gdLst/>
              <a:ahLst/>
              <a:cxnLst/>
              <a:rect l="l" t="t" r="r" b="b"/>
              <a:pathLst>
                <a:path w="620" h="172" extrusionOk="0">
                  <a:moveTo>
                    <a:pt x="0" y="172"/>
                  </a:moveTo>
                  <a:lnTo>
                    <a:pt x="620" y="172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45;p18">
              <a:extLst>
                <a:ext uri="{FF2B5EF4-FFF2-40B4-BE49-F238E27FC236}">
                  <a16:creationId xmlns:a16="http://schemas.microsoft.com/office/drawing/2014/main" id="{2D119C80-77A6-3C9B-C517-54D09D32B92A}"/>
                </a:ext>
              </a:extLst>
            </p:cNvPr>
            <p:cNvSpPr/>
            <p:nvPr/>
          </p:nvSpPr>
          <p:spPr>
            <a:xfrm>
              <a:off x="1620837" y="5038426"/>
              <a:ext cx="490537" cy="398462"/>
            </a:xfrm>
            <a:custGeom>
              <a:avLst/>
              <a:gdLst/>
              <a:ahLst/>
              <a:cxnLst/>
              <a:rect l="l" t="t" r="r" b="b"/>
              <a:pathLst>
                <a:path w="309" h="251" extrusionOk="0">
                  <a:moveTo>
                    <a:pt x="309" y="251"/>
                  </a:moveTo>
                  <a:lnTo>
                    <a:pt x="0" y="0"/>
                  </a:lnTo>
                  <a:lnTo>
                    <a:pt x="309" y="0"/>
                  </a:lnTo>
                  <a:lnTo>
                    <a:pt x="309" y="25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54;p18">
              <a:extLst>
                <a:ext uri="{FF2B5EF4-FFF2-40B4-BE49-F238E27FC236}">
                  <a16:creationId xmlns:a16="http://schemas.microsoft.com/office/drawing/2014/main" id="{A6C6921E-08EB-3AFA-3064-87BB6C5245D6}"/>
                </a:ext>
              </a:extLst>
            </p:cNvPr>
            <p:cNvSpPr txBox="1"/>
            <p:nvPr/>
          </p:nvSpPr>
          <p:spPr>
            <a:xfrm>
              <a:off x="1446597" y="3055452"/>
              <a:ext cx="1784350" cy="387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Montserrat"/>
                <a:buNone/>
              </a:pPr>
              <a:r>
                <a:rPr lang="es-CO" sz="2500" b="1" noProof="0" dirty="0">
                  <a:solidFill>
                    <a:srgbClr val="FFFFFF"/>
                  </a:solidFill>
                  <a:latin typeface="Aptos Narrow" panose="020B0004020202020204" pitchFamily="34" charset="0"/>
                  <a:ea typeface="Montserrat"/>
                  <a:cs typeface="Montserrat"/>
                  <a:sym typeface="Montserrat"/>
                </a:rPr>
                <a:t>Con</a:t>
              </a:r>
              <a:r>
                <a:rPr lang="es-CO" sz="2500" b="1" i="0" u="none" noProof="0" dirty="0">
                  <a:solidFill>
                    <a:srgbClr val="FFFFFF"/>
                  </a:solidFill>
                  <a:latin typeface="Aptos Narrow" panose="020B0004020202020204" pitchFamily="34" charset="0"/>
                  <a:ea typeface="Montserrat"/>
                  <a:cs typeface="Montserrat"/>
                  <a:sym typeface="Montserrat"/>
                </a:rPr>
                <a:t>texto</a:t>
              </a:r>
              <a:endParaRPr lang="es-CO" sz="2500" noProof="0" dirty="0">
                <a:latin typeface="Aptos Narrow" panose="020B0004020202020204" pitchFamily="34" charset="0"/>
              </a:endParaRPr>
            </a:p>
          </p:txBody>
        </p:sp>
        <p:sp>
          <p:nvSpPr>
            <p:cNvPr id="28" name="Google Shape;360;p18">
              <a:extLst>
                <a:ext uri="{FF2B5EF4-FFF2-40B4-BE49-F238E27FC236}">
                  <a16:creationId xmlns:a16="http://schemas.microsoft.com/office/drawing/2014/main" id="{1F72517F-1764-9EA0-79A7-ADC6FEE7D565}"/>
                </a:ext>
              </a:extLst>
            </p:cNvPr>
            <p:cNvSpPr txBox="1"/>
            <p:nvPr/>
          </p:nvSpPr>
          <p:spPr>
            <a:xfrm>
              <a:off x="1244600" y="3514007"/>
              <a:ext cx="2241550" cy="830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Open Sans"/>
                <a:buNone/>
              </a:pPr>
              <a:endParaRPr lang="es-CO" sz="1500" noProof="0"/>
            </a:p>
          </p:txBody>
        </p:sp>
      </p:grpSp>
      <p:grpSp>
        <p:nvGrpSpPr>
          <p:cNvPr id="30" name="Group 3">
            <a:extLst>
              <a:ext uri="{FF2B5EF4-FFF2-40B4-BE49-F238E27FC236}">
                <a16:creationId xmlns:a16="http://schemas.microsoft.com/office/drawing/2014/main" id="{C9E687D9-FD91-2009-C6A1-78A7D48908E9}"/>
              </a:ext>
            </a:extLst>
          </p:cNvPr>
          <p:cNvGrpSpPr/>
          <p:nvPr/>
        </p:nvGrpSpPr>
        <p:grpSpPr>
          <a:xfrm>
            <a:off x="9222486" y="3084660"/>
            <a:ext cx="2616708" cy="2452431"/>
            <a:chOff x="8489950" y="2984457"/>
            <a:chExt cx="2667000" cy="2452431"/>
          </a:xfrm>
        </p:grpSpPr>
        <p:sp>
          <p:nvSpPr>
            <p:cNvPr id="32" name="Google Shape;350;p18">
              <a:extLst>
                <a:ext uri="{FF2B5EF4-FFF2-40B4-BE49-F238E27FC236}">
                  <a16:creationId xmlns:a16="http://schemas.microsoft.com/office/drawing/2014/main" id="{9C0FCC36-5350-718D-2570-CFB10547EA82}"/>
                </a:ext>
              </a:extLst>
            </p:cNvPr>
            <p:cNvSpPr/>
            <p:nvPr/>
          </p:nvSpPr>
          <p:spPr>
            <a:xfrm>
              <a:off x="8489950" y="2984457"/>
              <a:ext cx="2667000" cy="1617405"/>
            </a:xfrm>
            <a:custGeom>
              <a:avLst/>
              <a:gdLst/>
              <a:ahLst/>
              <a:cxnLst/>
              <a:rect l="l" t="t" r="r" b="b"/>
              <a:pathLst>
                <a:path w="556" h="378" extrusionOk="0">
                  <a:moveTo>
                    <a:pt x="530" y="378"/>
                  </a:moveTo>
                  <a:cubicBezTo>
                    <a:pt x="0" y="378"/>
                    <a:pt x="0" y="378"/>
                    <a:pt x="0" y="37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544" y="0"/>
                    <a:pt x="556" y="11"/>
                    <a:pt x="556" y="26"/>
                  </a:cubicBezTo>
                  <a:cubicBezTo>
                    <a:pt x="556" y="352"/>
                    <a:pt x="556" y="352"/>
                    <a:pt x="556" y="352"/>
                  </a:cubicBezTo>
                  <a:cubicBezTo>
                    <a:pt x="556" y="366"/>
                    <a:pt x="544" y="378"/>
                    <a:pt x="530" y="378"/>
                  </a:cubicBezTo>
                  <a:close/>
                </a:path>
              </a:pathLst>
            </a:custGeom>
            <a:solidFill>
              <a:srgbClr val="0653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51;p18">
              <a:extLst>
                <a:ext uri="{FF2B5EF4-FFF2-40B4-BE49-F238E27FC236}">
                  <a16:creationId xmlns:a16="http://schemas.microsoft.com/office/drawing/2014/main" id="{D51A1505-489E-F1FB-5E1A-F5858D0C087D}"/>
                </a:ext>
              </a:extLst>
            </p:cNvPr>
            <p:cNvSpPr/>
            <p:nvPr/>
          </p:nvSpPr>
          <p:spPr>
            <a:xfrm>
              <a:off x="8489950" y="4601863"/>
              <a:ext cx="1573212" cy="436562"/>
            </a:xfrm>
            <a:custGeom>
              <a:avLst/>
              <a:gdLst/>
              <a:ahLst/>
              <a:cxnLst/>
              <a:rect l="l" t="t" r="r" b="b"/>
              <a:pathLst>
                <a:path w="991" h="275" extrusionOk="0">
                  <a:moveTo>
                    <a:pt x="991" y="275"/>
                  </a:moveTo>
                  <a:lnTo>
                    <a:pt x="0" y="0"/>
                  </a:lnTo>
                  <a:lnTo>
                    <a:pt x="991" y="0"/>
                  </a:lnTo>
                  <a:lnTo>
                    <a:pt x="991" y="275"/>
                  </a:lnTo>
                  <a:close/>
                </a:path>
              </a:pathLst>
            </a:custGeom>
            <a:solidFill>
              <a:srgbClr val="0A3C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52;p18">
              <a:extLst>
                <a:ext uri="{FF2B5EF4-FFF2-40B4-BE49-F238E27FC236}">
                  <a16:creationId xmlns:a16="http://schemas.microsoft.com/office/drawing/2014/main" id="{2E20791D-EABF-80FE-E56F-5125B02BA90D}"/>
                </a:ext>
              </a:extLst>
            </p:cNvPr>
            <p:cNvSpPr/>
            <p:nvPr/>
          </p:nvSpPr>
          <p:spPr>
            <a:xfrm>
              <a:off x="9080500" y="4765376"/>
              <a:ext cx="982662" cy="273050"/>
            </a:xfrm>
            <a:custGeom>
              <a:avLst/>
              <a:gdLst/>
              <a:ahLst/>
              <a:cxnLst/>
              <a:rect l="l" t="t" r="r" b="b"/>
              <a:pathLst>
                <a:path w="619" h="172" extrusionOk="0">
                  <a:moveTo>
                    <a:pt x="0" y="172"/>
                  </a:moveTo>
                  <a:lnTo>
                    <a:pt x="619" y="172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solidFill>
              <a:srgbClr val="0653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3;p18">
              <a:extLst>
                <a:ext uri="{FF2B5EF4-FFF2-40B4-BE49-F238E27FC236}">
                  <a16:creationId xmlns:a16="http://schemas.microsoft.com/office/drawing/2014/main" id="{A7B9088D-18CD-53EA-2033-1B2A58593A92}"/>
                </a:ext>
              </a:extLst>
            </p:cNvPr>
            <p:cNvSpPr/>
            <p:nvPr/>
          </p:nvSpPr>
          <p:spPr>
            <a:xfrm>
              <a:off x="9080500" y="5038426"/>
              <a:ext cx="488950" cy="398462"/>
            </a:xfrm>
            <a:custGeom>
              <a:avLst/>
              <a:gdLst/>
              <a:ahLst/>
              <a:cxnLst/>
              <a:rect l="l" t="t" r="r" b="b"/>
              <a:pathLst>
                <a:path w="308" h="251" extrusionOk="0">
                  <a:moveTo>
                    <a:pt x="308" y="251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251"/>
                  </a:lnTo>
                  <a:close/>
                </a:path>
              </a:pathLst>
            </a:custGeom>
            <a:solidFill>
              <a:srgbClr val="0A3C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sz="1800" b="0" i="0" u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Google Shape;359;p18">
            <a:extLst>
              <a:ext uri="{FF2B5EF4-FFF2-40B4-BE49-F238E27FC236}">
                <a16:creationId xmlns:a16="http://schemas.microsoft.com/office/drawing/2014/main" id="{4A16AC61-785D-B25C-1834-B3586287C25A}"/>
              </a:ext>
            </a:extLst>
          </p:cNvPr>
          <p:cNvSpPr txBox="1"/>
          <p:nvPr/>
        </p:nvSpPr>
        <p:spPr>
          <a:xfrm>
            <a:off x="600648" y="3538430"/>
            <a:ext cx="2200838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</a:pPr>
            <a:r>
              <a:rPr lang="es-CO" sz="1400" b="0" i="0" u="none" noProof="0" dirty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Requieren de un entorno de estabilidad social, política y económica para operar de manera óptima</a:t>
            </a:r>
            <a:endParaRPr lang="es-CO" sz="1400" noProof="0" dirty="0">
              <a:latin typeface="+mj-lt"/>
            </a:endParaRPr>
          </a:p>
        </p:txBody>
      </p:sp>
      <p:sp>
        <p:nvSpPr>
          <p:cNvPr id="39" name="Google Shape;354;p18">
            <a:extLst>
              <a:ext uri="{FF2B5EF4-FFF2-40B4-BE49-F238E27FC236}">
                <a16:creationId xmlns:a16="http://schemas.microsoft.com/office/drawing/2014/main" id="{240B6827-34CF-57EE-ADC0-3F4A4216FC72}"/>
              </a:ext>
            </a:extLst>
          </p:cNvPr>
          <p:cNvSpPr txBox="1"/>
          <p:nvPr/>
        </p:nvSpPr>
        <p:spPr>
          <a:xfrm>
            <a:off x="3569415" y="3204568"/>
            <a:ext cx="2157632" cy="3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lang="es-ES" sz="2500" b="1" dirty="0">
                <a:solidFill>
                  <a:srgbClr val="FFFFFF"/>
                </a:solidFill>
                <a:latin typeface="+mj-lt"/>
                <a:sym typeface="Montserrat"/>
              </a:rPr>
              <a:t>S</a:t>
            </a:r>
            <a:r>
              <a:rPr lang="es-CO" sz="2500" b="1" dirty="0" err="1">
                <a:solidFill>
                  <a:srgbClr val="FFFFFF"/>
                </a:solidFill>
                <a:latin typeface="+mj-lt"/>
                <a:sym typeface="Montserrat"/>
              </a:rPr>
              <a:t>ostenibilidad</a:t>
            </a:r>
            <a:endParaRPr lang="es-CO" sz="2500" noProof="0" dirty="0">
              <a:latin typeface="+mj-lt"/>
            </a:endParaRPr>
          </a:p>
        </p:txBody>
      </p:sp>
      <p:sp>
        <p:nvSpPr>
          <p:cNvPr id="41" name="Google Shape;359;p18">
            <a:extLst>
              <a:ext uri="{FF2B5EF4-FFF2-40B4-BE49-F238E27FC236}">
                <a16:creationId xmlns:a16="http://schemas.microsoft.com/office/drawing/2014/main" id="{80D0F448-8EDC-2644-F5AF-09AB716314AE}"/>
              </a:ext>
            </a:extLst>
          </p:cNvPr>
          <p:cNvSpPr txBox="1"/>
          <p:nvPr/>
        </p:nvSpPr>
        <p:spPr>
          <a:xfrm>
            <a:off x="3551112" y="3639395"/>
            <a:ext cx="2200838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</a:pPr>
            <a:r>
              <a:rPr lang="es-CO" sz="1400" b="0" i="0" u="none" noProof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La </a:t>
            </a:r>
            <a:r>
              <a:rPr lang="es-CO" sz="1400" b="0" i="0" u="none" noProof="0" err="1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viabilida</a:t>
            </a:r>
            <a:r>
              <a:rPr lang="es-CO" sz="140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d en el tiempo depende del financiamiento continuo, infraestructura tecnológica y aliados</a:t>
            </a:r>
            <a:endParaRPr lang="es-CO" sz="1400" noProof="0">
              <a:latin typeface="+mj-lt"/>
            </a:endParaRPr>
          </a:p>
        </p:txBody>
      </p:sp>
      <p:sp>
        <p:nvSpPr>
          <p:cNvPr id="43" name="Google Shape;354;p18">
            <a:extLst>
              <a:ext uri="{FF2B5EF4-FFF2-40B4-BE49-F238E27FC236}">
                <a16:creationId xmlns:a16="http://schemas.microsoft.com/office/drawing/2014/main" id="{385330C8-2E8D-D863-8BE9-C5ABECAFCDC9}"/>
              </a:ext>
            </a:extLst>
          </p:cNvPr>
          <p:cNvSpPr txBox="1"/>
          <p:nvPr/>
        </p:nvSpPr>
        <p:spPr>
          <a:xfrm>
            <a:off x="6631940" y="3170386"/>
            <a:ext cx="1880041" cy="3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lang="es-ES" sz="2500" b="1" dirty="0">
                <a:solidFill>
                  <a:srgbClr val="FFFFFF"/>
                </a:solidFill>
                <a:latin typeface="+mj-lt"/>
                <a:sym typeface="Montserrat"/>
              </a:rPr>
              <a:t>Redes</a:t>
            </a:r>
            <a:endParaRPr lang="es-CO" sz="2500" noProof="0" dirty="0">
              <a:latin typeface="+mj-lt"/>
            </a:endParaRPr>
          </a:p>
        </p:txBody>
      </p:sp>
      <p:sp>
        <p:nvSpPr>
          <p:cNvPr id="45" name="Google Shape;359;p18">
            <a:extLst>
              <a:ext uri="{FF2B5EF4-FFF2-40B4-BE49-F238E27FC236}">
                <a16:creationId xmlns:a16="http://schemas.microsoft.com/office/drawing/2014/main" id="{E03DE0C6-EA4D-F380-14A3-31CD44E56C3A}"/>
              </a:ext>
            </a:extLst>
          </p:cNvPr>
          <p:cNvSpPr txBox="1"/>
          <p:nvPr/>
        </p:nvSpPr>
        <p:spPr>
          <a:xfrm>
            <a:off x="6417342" y="3624155"/>
            <a:ext cx="230239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</a:pPr>
            <a:r>
              <a:rPr lang="es-CO" sz="1400" b="0" i="0" u="none" noProof="0" dirty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El éxito del modelo se nutre de redes de contacto efectivas, trabajo articulado y coautoría de investigaciones</a:t>
            </a:r>
            <a:endParaRPr lang="es-CO" sz="1400" noProof="0" dirty="0">
              <a:latin typeface="+mj-lt"/>
            </a:endParaRPr>
          </a:p>
        </p:txBody>
      </p:sp>
      <p:sp>
        <p:nvSpPr>
          <p:cNvPr id="47" name="Google Shape;354;p18">
            <a:extLst>
              <a:ext uri="{FF2B5EF4-FFF2-40B4-BE49-F238E27FC236}">
                <a16:creationId xmlns:a16="http://schemas.microsoft.com/office/drawing/2014/main" id="{39041371-AF28-FF5B-B14E-E49C2729CF22}"/>
              </a:ext>
            </a:extLst>
          </p:cNvPr>
          <p:cNvSpPr txBox="1"/>
          <p:nvPr/>
        </p:nvSpPr>
        <p:spPr>
          <a:xfrm>
            <a:off x="9624093" y="3211578"/>
            <a:ext cx="1880041" cy="3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lang="es-ES" sz="2500" b="1" dirty="0">
                <a:solidFill>
                  <a:srgbClr val="FFFFFF"/>
                </a:solidFill>
                <a:latin typeface="+mj-lt"/>
                <a:sym typeface="Montserrat"/>
              </a:rPr>
              <a:t>Alcance</a:t>
            </a:r>
            <a:endParaRPr lang="es-CO" sz="2500" noProof="0" dirty="0">
              <a:latin typeface="+mj-lt"/>
            </a:endParaRPr>
          </a:p>
        </p:txBody>
      </p:sp>
      <p:sp>
        <p:nvSpPr>
          <p:cNvPr id="49" name="Google Shape;359;p18">
            <a:extLst>
              <a:ext uri="{FF2B5EF4-FFF2-40B4-BE49-F238E27FC236}">
                <a16:creationId xmlns:a16="http://schemas.microsoft.com/office/drawing/2014/main" id="{B3AFC7A3-C2AB-7A26-C0AF-9DB63CE82491}"/>
              </a:ext>
            </a:extLst>
          </p:cNvPr>
          <p:cNvSpPr txBox="1"/>
          <p:nvPr/>
        </p:nvSpPr>
        <p:spPr>
          <a:xfrm>
            <a:off x="9382665" y="3662553"/>
            <a:ext cx="230239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</a:pPr>
            <a:r>
              <a:rPr lang="es-CO" sz="1400" b="0" i="0" u="none" noProof="0" dirty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El reto radica en lograr una incidencia real y medible en el diseño y formulación de políticas públicas</a:t>
            </a:r>
            <a:endParaRPr lang="es-CO" sz="1400" noProof="0" dirty="0">
              <a:latin typeface="+mj-l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FAAB79B-8D96-5CE4-96A0-3469487B6E4B}"/>
              </a:ext>
            </a:extLst>
          </p:cNvPr>
          <p:cNvSpPr txBox="1"/>
          <p:nvPr/>
        </p:nvSpPr>
        <p:spPr>
          <a:xfrm>
            <a:off x="247428" y="6365326"/>
            <a:ext cx="6227064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lnSpc>
                <a:spcPct val="115000"/>
              </a:lnSpc>
              <a:spcAft>
                <a:spcPts val="800"/>
              </a:spcAft>
              <a:buNone/>
              <a:defRPr sz="1400" i="1">
                <a:effectLst/>
                <a:latin typeface="Aptos Narrow" panose="020B0004020202020204" pitchFamily="34" charset="0"/>
                <a:ea typeface="Quattrocento Sans" panose="020B0502050000020003" pitchFamily="34" charset="0"/>
                <a:cs typeface="Poppins" panose="00000500000000000000" pitchFamily="2" charset="0"/>
              </a:defRPr>
            </a:lvl1pPr>
          </a:lstStyle>
          <a:p>
            <a:r>
              <a:rPr lang="es-CO" dirty="0"/>
              <a:t>Fuente: (Ramos Torres, 2016) 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157FA244-BBDF-F22F-AB1A-C248B937CFE9}"/>
              </a:ext>
            </a:extLst>
          </p:cNvPr>
          <p:cNvGrpSpPr/>
          <p:nvPr/>
        </p:nvGrpSpPr>
        <p:grpSpPr>
          <a:xfrm>
            <a:off x="1354184" y="2166078"/>
            <a:ext cx="685800" cy="674914"/>
            <a:chOff x="1354184" y="2070828"/>
            <a:chExt cx="685800" cy="674914"/>
          </a:xfrm>
          <a:solidFill>
            <a:schemeClr val="accent1">
              <a:lumMod val="50000"/>
            </a:schemeClr>
          </a:solidFill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AA2162EB-18DA-D658-2C37-61E2B4120B70}"/>
                </a:ext>
              </a:extLst>
            </p:cNvPr>
            <p:cNvSpPr/>
            <p:nvPr/>
          </p:nvSpPr>
          <p:spPr>
            <a:xfrm>
              <a:off x="1354184" y="2070828"/>
              <a:ext cx="685800" cy="67491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noProof="0"/>
            </a:p>
          </p:txBody>
        </p:sp>
        <p:pic>
          <p:nvPicPr>
            <p:cNvPr id="19" name="Gráfico 18" descr="Document contorno">
              <a:extLst>
                <a:ext uri="{FF2B5EF4-FFF2-40B4-BE49-F238E27FC236}">
                  <a16:creationId xmlns:a16="http://schemas.microsoft.com/office/drawing/2014/main" id="{5ED9796D-C28D-D7DB-321E-1780BBECEB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35961" y="2113700"/>
              <a:ext cx="549370" cy="549370"/>
            </a:xfrm>
            <a:prstGeom prst="rect">
              <a:avLst/>
            </a:prstGeom>
          </p:spPr>
        </p:pic>
      </p:grpSp>
      <p:sp>
        <p:nvSpPr>
          <p:cNvPr id="40" name="Elipse 39">
            <a:extLst>
              <a:ext uri="{FF2B5EF4-FFF2-40B4-BE49-F238E27FC236}">
                <a16:creationId xmlns:a16="http://schemas.microsoft.com/office/drawing/2014/main" id="{53D42401-9FB2-E19F-CCCE-078A98BAB843}"/>
              </a:ext>
            </a:extLst>
          </p:cNvPr>
          <p:cNvSpPr/>
          <p:nvPr/>
        </p:nvSpPr>
        <p:spPr>
          <a:xfrm>
            <a:off x="4298454" y="2165228"/>
            <a:ext cx="685800" cy="67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  <p:pic>
        <p:nvPicPr>
          <p:cNvPr id="44" name="Gráfico 43" descr="Sustainability contorno">
            <a:extLst>
              <a:ext uri="{FF2B5EF4-FFF2-40B4-BE49-F238E27FC236}">
                <a16:creationId xmlns:a16="http://schemas.microsoft.com/office/drawing/2014/main" id="{50D735EB-C071-2740-2DAA-BA9A712EB0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2749" y="2186695"/>
            <a:ext cx="585978" cy="585978"/>
          </a:xfrm>
          <a:prstGeom prst="rect">
            <a:avLst/>
          </a:prstGeom>
        </p:spPr>
      </p:pic>
      <p:sp>
        <p:nvSpPr>
          <p:cNvPr id="48" name="Elipse 47">
            <a:extLst>
              <a:ext uri="{FF2B5EF4-FFF2-40B4-BE49-F238E27FC236}">
                <a16:creationId xmlns:a16="http://schemas.microsoft.com/office/drawing/2014/main" id="{9BBBEC6B-DD56-C827-F2E4-4182D21F8B98}"/>
              </a:ext>
            </a:extLst>
          </p:cNvPr>
          <p:cNvSpPr/>
          <p:nvPr/>
        </p:nvSpPr>
        <p:spPr>
          <a:xfrm>
            <a:off x="7225638" y="2165228"/>
            <a:ext cx="685800" cy="67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  <p:pic>
        <p:nvPicPr>
          <p:cNvPr id="53" name="Gráfico 52" descr="User network contorno">
            <a:extLst>
              <a:ext uri="{FF2B5EF4-FFF2-40B4-BE49-F238E27FC236}">
                <a16:creationId xmlns:a16="http://schemas.microsoft.com/office/drawing/2014/main" id="{4ADF16E9-1F13-0B58-6305-2E88C1FC72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7947" y="2178014"/>
            <a:ext cx="610445" cy="610445"/>
          </a:xfrm>
          <a:prstGeom prst="rect">
            <a:avLst/>
          </a:prstGeom>
        </p:spPr>
      </p:pic>
      <p:sp>
        <p:nvSpPr>
          <p:cNvPr id="55" name="Elipse 54">
            <a:extLst>
              <a:ext uri="{FF2B5EF4-FFF2-40B4-BE49-F238E27FC236}">
                <a16:creationId xmlns:a16="http://schemas.microsoft.com/office/drawing/2014/main" id="{5CD26D75-A4AD-7130-5251-AD348087A12C}"/>
              </a:ext>
            </a:extLst>
          </p:cNvPr>
          <p:cNvSpPr/>
          <p:nvPr/>
        </p:nvSpPr>
        <p:spPr>
          <a:xfrm>
            <a:off x="10221213" y="2159459"/>
            <a:ext cx="685800" cy="67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  <p:pic>
        <p:nvPicPr>
          <p:cNvPr id="57" name="Gráfico 56" descr="Business Growth contorno">
            <a:extLst>
              <a:ext uri="{FF2B5EF4-FFF2-40B4-BE49-F238E27FC236}">
                <a16:creationId xmlns:a16="http://schemas.microsoft.com/office/drawing/2014/main" id="{3CA5F586-54CE-C3D2-7FB0-EA50DC2F8A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59139" y="2175603"/>
            <a:ext cx="647874" cy="6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04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4060A-E04A-ADE4-508A-8B62575DC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9F5BD2-2E1F-AC7D-7C77-89D51C10D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618" y="2459926"/>
            <a:ext cx="10930382" cy="1289114"/>
          </a:xfrm>
        </p:spPr>
        <p:txBody>
          <a:bodyPr>
            <a:normAutofit/>
          </a:bodyPr>
          <a:lstStyle/>
          <a:p>
            <a:pPr marL="514350" indent="-514350"/>
            <a:r>
              <a:rPr lang="es-MX" b="1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4. Experiencias de referencia</a:t>
            </a:r>
            <a:endParaRPr lang="es-CO" b="1" dirty="0"/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830C5D4D-8637-CFB7-CD97-DE8DF2F62DF3}"/>
              </a:ext>
            </a:extLst>
          </p:cNvPr>
          <p:cNvCxnSpPr>
            <a:cxnSpLocks/>
          </p:cNvCxnSpPr>
          <p:nvPr/>
        </p:nvCxnSpPr>
        <p:spPr>
          <a:xfrm flipV="1">
            <a:off x="3118104" y="2459926"/>
            <a:ext cx="9073896" cy="1764697"/>
          </a:xfrm>
          <a:prstGeom prst="bentConnector3">
            <a:avLst>
              <a:gd name="adj1" fmla="val -22254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694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7F1E5-ECD2-99B1-E0BC-FEA29BEE3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n 46">
            <a:extLst>
              <a:ext uri="{FF2B5EF4-FFF2-40B4-BE49-F238E27FC236}">
                <a16:creationId xmlns:a16="http://schemas.microsoft.com/office/drawing/2014/main" id="{EF5559FD-C236-71AB-C227-8F7C0C233A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83"/>
          <a:stretch>
            <a:fillRect/>
          </a:stretch>
        </p:blipFill>
        <p:spPr>
          <a:xfrm>
            <a:off x="0" y="2569723"/>
            <a:ext cx="1321120" cy="34187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C7651B3-58DF-4827-D260-CBEAE61E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292" y="161925"/>
            <a:ext cx="8095884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300" b="1" dirty="0">
                <a:solidFill>
                  <a:schemeClr val="accent1">
                    <a:lumMod val="50000"/>
                  </a:schemeClr>
                </a:solidFill>
              </a:rPr>
              <a:t>Formación alineada con las oportunidades</a:t>
            </a:r>
            <a:br>
              <a:rPr lang="es-CO" sz="33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Datos e información para el diseño del programa de becas</a:t>
            </a:r>
            <a:endParaRPr lang="es-CO" sz="33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6734BC-7EE2-AF95-64A5-472A91F607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E4B448CF-26BD-82E6-F993-F844167CC150}"/>
              </a:ext>
            </a:extLst>
          </p:cNvPr>
          <p:cNvSpPr txBox="1"/>
          <p:nvPr/>
        </p:nvSpPr>
        <p:spPr>
          <a:xfrm>
            <a:off x="886105" y="1389043"/>
            <a:ext cx="11158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es-MX" b="1" dirty="0"/>
              <a:t>Para el diseño del programa se analizó información proveniente de informes de observatorios, estudios sectoriales y fuentes institucionales relacionadas con la educación, el empleo y el desarrollo territorial.</a:t>
            </a:r>
            <a:endParaRPr lang="es-CO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3A69DBF-4E3E-3A0C-1695-27F9713052D0}"/>
              </a:ext>
            </a:extLst>
          </p:cNvPr>
          <p:cNvSpPr txBox="1"/>
          <p:nvPr/>
        </p:nvSpPr>
        <p:spPr>
          <a:xfrm>
            <a:off x="2001744" y="2569723"/>
            <a:ext cx="924319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70C0"/>
              </a:buClr>
            </a:pPr>
            <a:r>
              <a:rPr lang="es-CO" b="1" dirty="0">
                <a:solidFill>
                  <a:srgbClr val="0070C0"/>
                </a:solidFill>
              </a:rPr>
              <a:t>Análisis de las dinámicas de oferta y demanda de programas de ETDH en Antioquia</a:t>
            </a:r>
            <a:r>
              <a:rPr lang="es-CO" dirty="0"/>
              <a:t>, </a:t>
            </a:r>
          </a:p>
          <a:p>
            <a:pPr>
              <a:spcBef>
                <a:spcPts val="1200"/>
              </a:spcBef>
              <a:buClr>
                <a:srgbClr val="0070C0"/>
              </a:buClr>
            </a:pPr>
            <a:endParaRPr lang="es-CO" b="1" dirty="0">
              <a:solidFill>
                <a:srgbClr val="0070C0"/>
              </a:solidFill>
            </a:endParaRPr>
          </a:p>
          <a:p>
            <a:pPr>
              <a:spcBef>
                <a:spcPts val="1200"/>
              </a:spcBef>
              <a:buClr>
                <a:srgbClr val="0070C0"/>
              </a:buClr>
            </a:pPr>
            <a:r>
              <a:rPr lang="es-CO" b="1" dirty="0">
                <a:solidFill>
                  <a:srgbClr val="0070C0"/>
                </a:solidFill>
              </a:rPr>
              <a:t>Cada subregión presenta necesidades de formación particulares</a:t>
            </a:r>
          </a:p>
          <a:p>
            <a:pPr>
              <a:spcBef>
                <a:spcPts val="1200"/>
              </a:spcBef>
              <a:buClr>
                <a:srgbClr val="0070C0"/>
              </a:buClr>
            </a:pPr>
            <a:endParaRPr lang="es-CO" b="1" dirty="0">
              <a:solidFill>
                <a:srgbClr val="0070C0"/>
              </a:solidFill>
            </a:endParaRPr>
          </a:p>
          <a:p>
            <a:pPr>
              <a:spcBef>
                <a:spcPts val="1200"/>
              </a:spcBef>
              <a:buClr>
                <a:srgbClr val="0070C0"/>
              </a:buClr>
            </a:pPr>
            <a:r>
              <a:rPr lang="es-CO" b="1" dirty="0">
                <a:solidFill>
                  <a:srgbClr val="0070C0"/>
                </a:solidFill>
              </a:rPr>
              <a:t>Se priorizaron áreas de formación orientadas a sectores emergentes y actividades estratégicas </a:t>
            </a:r>
            <a:r>
              <a:rPr lang="es-CO" dirty="0"/>
              <a:t>para el desarrollo territorial, buscando pertinencia y oportunidades laborales. </a:t>
            </a:r>
          </a:p>
          <a:p>
            <a:pPr>
              <a:spcBef>
                <a:spcPts val="1200"/>
              </a:spcBef>
              <a:buClr>
                <a:srgbClr val="0070C0"/>
              </a:buClr>
            </a:pPr>
            <a:endParaRPr lang="es-CO" dirty="0"/>
          </a:p>
          <a:p>
            <a:pPr>
              <a:spcBef>
                <a:spcPts val="1200"/>
              </a:spcBef>
              <a:buClr>
                <a:srgbClr val="0070C0"/>
              </a:buClr>
            </a:pPr>
            <a:r>
              <a:rPr lang="es-CO" dirty="0"/>
              <a:t>La estrategia </a:t>
            </a:r>
            <a:r>
              <a:rPr lang="es-CO" b="1" dirty="0">
                <a:solidFill>
                  <a:srgbClr val="0070C0"/>
                </a:solidFill>
              </a:rPr>
              <a:t>contribuye a reducir las brechas territoriales en el acceso a la educación terciaria con técnicas laborales</a:t>
            </a:r>
            <a:r>
              <a:rPr lang="es-CO" dirty="0"/>
              <a:t>, el 81,7 % de la matrícula en ETDH se concentraba en el Valle de Aburrá.</a:t>
            </a:r>
          </a:p>
        </p:txBody>
      </p:sp>
      <p:pic>
        <p:nvPicPr>
          <p:cNvPr id="30" name="Gráfico 29" descr="Pie chart contorno">
            <a:extLst>
              <a:ext uri="{FF2B5EF4-FFF2-40B4-BE49-F238E27FC236}">
                <a16:creationId xmlns:a16="http://schemas.microsoft.com/office/drawing/2014/main" id="{EF6B3690-39F9-B53C-6279-793AD5CF8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9650" y="3524950"/>
            <a:ext cx="552450" cy="552450"/>
          </a:xfrm>
          <a:prstGeom prst="rect">
            <a:avLst/>
          </a:prstGeom>
        </p:spPr>
      </p:pic>
      <p:pic>
        <p:nvPicPr>
          <p:cNvPr id="32" name="Gráfico 31" descr="Supply And Demand contorno">
            <a:extLst>
              <a:ext uri="{FF2B5EF4-FFF2-40B4-BE49-F238E27FC236}">
                <a16:creationId xmlns:a16="http://schemas.microsoft.com/office/drawing/2014/main" id="{1EB0E1EE-76B3-EB6D-B88B-E07FC31F7A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9650" y="2697441"/>
            <a:ext cx="584775" cy="584775"/>
          </a:xfrm>
          <a:prstGeom prst="rect">
            <a:avLst/>
          </a:prstGeom>
        </p:spPr>
      </p:pic>
      <p:pic>
        <p:nvPicPr>
          <p:cNvPr id="34" name="Gráfico 33" descr="Mortgage contorno">
            <a:extLst>
              <a:ext uri="{FF2B5EF4-FFF2-40B4-BE49-F238E27FC236}">
                <a16:creationId xmlns:a16="http://schemas.microsoft.com/office/drawing/2014/main" id="{EF386831-5640-1B0A-A6A4-B5B67E23C6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4779" y="4320134"/>
            <a:ext cx="584775" cy="584775"/>
          </a:xfrm>
          <a:prstGeom prst="rect">
            <a:avLst/>
          </a:prstGeom>
        </p:spPr>
      </p:pic>
      <p:pic>
        <p:nvPicPr>
          <p:cNvPr id="36" name="Gráfico 35" descr="Farm scene contorno">
            <a:extLst>
              <a:ext uri="{FF2B5EF4-FFF2-40B4-BE49-F238E27FC236}">
                <a16:creationId xmlns:a16="http://schemas.microsoft.com/office/drawing/2014/main" id="{1940EB98-CC6E-F201-ED4D-F7A666F68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787" y="5147643"/>
            <a:ext cx="375225" cy="375225"/>
          </a:xfrm>
          <a:prstGeom prst="rect">
            <a:avLst/>
          </a:prstGeom>
        </p:spPr>
      </p:pic>
      <p:pic>
        <p:nvPicPr>
          <p:cNvPr id="38" name="Gráfico 37" descr="City contorno">
            <a:extLst>
              <a:ext uri="{FF2B5EF4-FFF2-40B4-BE49-F238E27FC236}">
                <a16:creationId xmlns:a16="http://schemas.microsoft.com/office/drawing/2014/main" id="{98950BB4-697D-F8E1-6F40-1B025E1C48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9897" y="5403652"/>
            <a:ext cx="361950" cy="361950"/>
          </a:xfrm>
          <a:prstGeom prst="rect">
            <a:avLst/>
          </a:prstGeom>
        </p:spPr>
      </p:pic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7AEDD39A-3E26-F551-5334-2F99783579D1}"/>
              </a:ext>
            </a:extLst>
          </p:cNvPr>
          <p:cNvCxnSpPr/>
          <p:nvPr/>
        </p:nvCxnSpPr>
        <p:spPr>
          <a:xfrm>
            <a:off x="1292545" y="2952750"/>
            <a:ext cx="36480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C726BC44-1884-E5E0-1513-B7CF5D74740F}"/>
              </a:ext>
            </a:extLst>
          </p:cNvPr>
          <p:cNvCxnSpPr/>
          <p:nvPr/>
        </p:nvCxnSpPr>
        <p:spPr>
          <a:xfrm>
            <a:off x="1292545" y="3571875"/>
            <a:ext cx="36480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3BB83F04-1CDC-7817-7E5A-B553AAC87882}"/>
              </a:ext>
            </a:extLst>
          </p:cNvPr>
          <p:cNvCxnSpPr/>
          <p:nvPr/>
        </p:nvCxnSpPr>
        <p:spPr>
          <a:xfrm>
            <a:off x="1292545" y="4486275"/>
            <a:ext cx="36480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FB3B972D-5C3F-BE16-E776-724724FE8C29}"/>
              </a:ext>
            </a:extLst>
          </p:cNvPr>
          <p:cNvCxnSpPr/>
          <p:nvPr/>
        </p:nvCxnSpPr>
        <p:spPr>
          <a:xfrm>
            <a:off x="1321120" y="5403652"/>
            <a:ext cx="36480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78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73EA-80D2-13F2-51C3-CB9BA021B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7A842E-165F-9131-2634-563A5B30F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6B61166-88C0-47B6-3300-F5A3F7AE92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06EA3E61-378B-54FE-2B3E-C37BE48E1633}"/>
              </a:ext>
            </a:extLst>
          </p:cNvPr>
          <p:cNvSpPr txBox="1">
            <a:spLocks/>
          </p:cNvSpPr>
          <p:nvPr/>
        </p:nvSpPr>
        <p:spPr>
          <a:xfrm>
            <a:off x="633422" y="1133978"/>
            <a:ext cx="4632505" cy="4968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2000" b="1" dirty="0">
                <a:solidFill>
                  <a:srgbClr val="0070C0"/>
                </a:solidFill>
                <a:latin typeface="+mj-lt"/>
                <a:cs typeface="Poppins" pitchFamily="2" charset="77"/>
              </a:rPr>
              <a:t>Becas Jóvenes </a:t>
            </a:r>
            <a:r>
              <a:rPr lang="es-MX" sz="2000" b="1" dirty="0" err="1">
                <a:solidFill>
                  <a:srgbClr val="0070C0"/>
                </a:solidFill>
                <a:latin typeface="+mj-lt"/>
                <a:cs typeface="Poppins" pitchFamily="2" charset="77"/>
              </a:rPr>
              <a:t>Pa</a:t>
            </a:r>
            <a:r>
              <a:rPr lang="es-MX" sz="2000" b="1" dirty="0">
                <a:solidFill>
                  <a:srgbClr val="0070C0"/>
                </a:solidFill>
                <a:latin typeface="+mj-lt"/>
                <a:cs typeface="Poppins" pitchFamily="2" charset="77"/>
              </a:rPr>
              <a:t>’ </a:t>
            </a:r>
            <a:r>
              <a:rPr lang="es-MX" sz="2000" b="1" dirty="0" err="1">
                <a:solidFill>
                  <a:srgbClr val="0070C0"/>
                </a:solidFill>
                <a:latin typeface="+mj-lt"/>
                <a:cs typeface="Poppins" pitchFamily="2" charset="77"/>
              </a:rPr>
              <a:t>Lante</a:t>
            </a:r>
            <a:r>
              <a:rPr lang="es-MX" sz="2000" b="1" dirty="0">
                <a:solidFill>
                  <a:srgbClr val="0070C0"/>
                </a:solidFill>
                <a:latin typeface="+mj-lt"/>
                <a:cs typeface="Poppins" pitchFamily="2" charset="77"/>
              </a:rPr>
              <a:t> 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formación técnica pertinente a las subregiones, facilitando la </a:t>
            </a: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inserción laboral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, contribuye al </a:t>
            </a: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fortalecimiento del talento humano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 y la </a:t>
            </a: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productividad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itchFamily="2" charset="77"/>
              </a:rPr>
              <a:t> en el departamento. 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Oferta de nuevos programas </a:t>
            </a:r>
            <a:r>
              <a:rPr lang="es-MX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diseñados en conjunto con instituciones</a:t>
            </a:r>
            <a:r>
              <a:rPr lang="es-MX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 de alta calidad, trayectoria, y posicionamiento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La estrategia contempla un </a:t>
            </a:r>
            <a:r>
              <a:rPr lang="es-MX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enfoque práctico </a:t>
            </a:r>
            <a:r>
              <a:rPr lang="es-MX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y una oferta definida en </a:t>
            </a:r>
            <a:r>
              <a:rPr lang="es-MX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conexión con el sector productivo</a:t>
            </a:r>
            <a:r>
              <a:rPr lang="es-MX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..</a:t>
            </a:r>
          </a:p>
        </p:txBody>
      </p:sp>
      <p:sp>
        <p:nvSpPr>
          <p:cNvPr id="4" name="Diagrama de flujo: proceso alternativo 3">
            <a:extLst>
              <a:ext uri="{FF2B5EF4-FFF2-40B4-BE49-F238E27FC236}">
                <a16:creationId xmlns:a16="http://schemas.microsoft.com/office/drawing/2014/main" id="{2E6E03AF-6BFC-7C4F-364E-3B8A22C4333C}"/>
              </a:ext>
            </a:extLst>
          </p:cNvPr>
          <p:cNvSpPr/>
          <p:nvPr/>
        </p:nvSpPr>
        <p:spPr>
          <a:xfrm>
            <a:off x="6891112" y="3931949"/>
            <a:ext cx="4799517" cy="2227319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16</a:t>
            </a:r>
            <a:r>
              <a:rPr lang="es-MX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 </a:t>
            </a:r>
            <a:r>
              <a:rPr lang="es-MX" sz="1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Instituciones</a:t>
            </a: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 con programas</a:t>
            </a:r>
          </a:p>
          <a:p>
            <a:r>
              <a:rPr lang="es-MX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600 a 900h </a:t>
            </a: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formación presencial </a:t>
            </a:r>
          </a:p>
          <a:p>
            <a:r>
              <a:rPr lang="es-MX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50% </a:t>
            </a: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contenido práctico</a:t>
            </a:r>
          </a:p>
          <a:p>
            <a:r>
              <a:rPr lang="es-CO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$3,4 - $3,6 millones </a:t>
            </a:r>
            <a:r>
              <a:rPr lang="es-CO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Valor de matrícula pagado a las IES</a:t>
            </a:r>
          </a:p>
          <a:p>
            <a:r>
              <a:rPr lang="es-CO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$500 - $530 </a:t>
            </a:r>
            <a:r>
              <a:rPr lang="es-CO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anose="00000500000000000000" pitchFamily="2" charset="0"/>
              </a:rPr>
              <a:t>mil </a:t>
            </a:r>
            <a:r>
              <a:rPr lang="es-CO" sz="160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Apoyo</a:t>
            </a:r>
            <a:r>
              <a:rPr lang="es-CO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 económico pagado a los beneficiarios</a:t>
            </a:r>
            <a:endParaRPr lang="es-MX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Poppins" panose="00000500000000000000" pitchFamily="2" charset="0"/>
            </a:endParaRPr>
          </a:p>
        </p:txBody>
      </p:sp>
      <p:sp>
        <p:nvSpPr>
          <p:cNvPr id="5" name="Diagrama de flujo: conector fuera de página 4">
            <a:extLst>
              <a:ext uri="{FF2B5EF4-FFF2-40B4-BE49-F238E27FC236}">
                <a16:creationId xmlns:a16="http://schemas.microsoft.com/office/drawing/2014/main" id="{4A770E8E-AA8A-99CB-2637-77DF604A03D4}"/>
              </a:ext>
            </a:extLst>
          </p:cNvPr>
          <p:cNvSpPr/>
          <p:nvPr/>
        </p:nvSpPr>
        <p:spPr>
          <a:xfrm rot="16200000">
            <a:off x="6666308" y="3821068"/>
            <a:ext cx="219456" cy="514369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+mj-lt"/>
            </a:endParaRPr>
          </a:p>
        </p:txBody>
      </p:sp>
      <p:sp>
        <p:nvSpPr>
          <p:cNvPr id="6" name="Diagrama de flujo: conector fuera de página 5">
            <a:extLst>
              <a:ext uri="{FF2B5EF4-FFF2-40B4-BE49-F238E27FC236}">
                <a16:creationId xmlns:a16="http://schemas.microsoft.com/office/drawing/2014/main" id="{3D9CAA54-8131-B3D3-26B8-7F187EB4BA18}"/>
              </a:ext>
            </a:extLst>
          </p:cNvPr>
          <p:cNvSpPr/>
          <p:nvPr/>
        </p:nvSpPr>
        <p:spPr>
          <a:xfrm rot="16200000">
            <a:off x="6675452" y="4186355"/>
            <a:ext cx="219456" cy="514369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+mj-lt"/>
            </a:endParaRPr>
          </a:p>
        </p:txBody>
      </p:sp>
      <p:sp>
        <p:nvSpPr>
          <p:cNvPr id="7" name="Diagrama de flujo: conector fuera de página 6">
            <a:extLst>
              <a:ext uri="{FF2B5EF4-FFF2-40B4-BE49-F238E27FC236}">
                <a16:creationId xmlns:a16="http://schemas.microsoft.com/office/drawing/2014/main" id="{2A101E73-647E-DE60-D30B-E153FD4B8F0F}"/>
              </a:ext>
            </a:extLst>
          </p:cNvPr>
          <p:cNvSpPr/>
          <p:nvPr/>
        </p:nvSpPr>
        <p:spPr>
          <a:xfrm rot="16200000">
            <a:off x="6675452" y="4557337"/>
            <a:ext cx="219456" cy="514369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latin typeface="+mj-lt"/>
            </a:endParaRPr>
          </a:p>
        </p:txBody>
      </p:sp>
      <p:sp>
        <p:nvSpPr>
          <p:cNvPr id="8" name="Diagrama de flujo: conector fuera de página 7">
            <a:extLst>
              <a:ext uri="{FF2B5EF4-FFF2-40B4-BE49-F238E27FC236}">
                <a16:creationId xmlns:a16="http://schemas.microsoft.com/office/drawing/2014/main" id="{F2C27B45-F4C8-5EF8-6A82-393BE0932D29}"/>
              </a:ext>
            </a:extLst>
          </p:cNvPr>
          <p:cNvSpPr/>
          <p:nvPr/>
        </p:nvSpPr>
        <p:spPr>
          <a:xfrm rot="16200000">
            <a:off x="6675452" y="4930060"/>
            <a:ext cx="219456" cy="514369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latin typeface="+mj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49BB049-CF85-B9E9-5DDF-A4BBC156D2E7}"/>
              </a:ext>
            </a:extLst>
          </p:cNvPr>
          <p:cNvSpPr txBox="1"/>
          <p:nvPr/>
        </p:nvSpPr>
        <p:spPr>
          <a:xfrm>
            <a:off x="6106977" y="1580019"/>
            <a:ext cx="4942114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400" b="1" dirty="0">
                <a:effectLst/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Áreas </a:t>
            </a:r>
            <a:r>
              <a:rPr lang="es-CO" sz="1400" b="1"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de formación</a:t>
            </a:r>
            <a:r>
              <a:rPr lang="es-CO" sz="1400" b="1" dirty="0">
                <a:effectLst/>
                <a:latin typeface="+mj-lt"/>
                <a:ea typeface="Aptos" panose="020B0004020202020204" pitchFamily="34" charset="0"/>
                <a:cs typeface="Poppins" panose="00000500000000000000" pitchFamily="2" charset="0"/>
              </a:rPr>
              <a:t>:</a:t>
            </a:r>
            <a:endParaRPr lang="es-CO" sz="1600" dirty="0">
              <a:effectLst/>
              <a:latin typeface="+mj-lt"/>
              <a:ea typeface="Aptos" panose="020B0004020202020204" pitchFamily="34" charset="0"/>
              <a:cs typeface="Poppins" panose="00000500000000000000" pitchFamily="2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E56FEE3-3B94-6020-F39A-946227B9F84F}"/>
              </a:ext>
            </a:extLst>
          </p:cNvPr>
          <p:cNvGrpSpPr/>
          <p:nvPr/>
        </p:nvGrpSpPr>
        <p:grpSpPr>
          <a:xfrm>
            <a:off x="5912572" y="1968394"/>
            <a:ext cx="5776507" cy="1325963"/>
            <a:chOff x="5912572" y="1946621"/>
            <a:chExt cx="5776507" cy="1325963"/>
          </a:xfrm>
        </p:grpSpPr>
        <p:pic>
          <p:nvPicPr>
            <p:cNvPr id="13" name="Gráfico 12" descr="Sprouting Seed contorno">
              <a:extLst>
                <a:ext uri="{FF2B5EF4-FFF2-40B4-BE49-F238E27FC236}">
                  <a16:creationId xmlns:a16="http://schemas.microsoft.com/office/drawing/2014/main" id="{9B5D4352-13A5-D9DC-2BAB-24FC3E9588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24365" y="1978238"/>
              <a:ext cx="473050" cy="515821"/>
            </a:xfrm>
            <a:prstGeom prst="rect">
              <a:avLst/>
            </a:prstGeom>
          </p:spPr>
        </p:pic>
        <p:pic>
          <p:nvPicPr>
            <p:cNvPr id="14" name="Gráfico 13" descr="Lightbulb and gear contorno">
              <a:extLst>
                <a:ext uri="{FF2B5EF4-FFF2-40B4-BE49-F238E27FC236}">
                  <a16:creationId xmlns:a16="http://schemas.microsoft.com/office/drawing/2014/main" id="{F3E24ECF-A044-57FC-9CEF-D6EC4686396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50339" y="1946621"/>
              <a:ext cx="623806" cy="605269"/>
            </a:xfrm>
            <a:prstGeom prst="rect">
              <a:avLst/>
            </a:prstGeom>
          </p:spPr>
        </p:pic>
        <p:pic>
          <p:nvPicPr>
            <p:cNvPr id="15" name="Gráfico 14" descr="Plug contorno">
              <a:extLst>
                <a:ext uri="{FF2B5EF4-FFF2-40B4-BE49-F238E27FC236}">
                  <a16:creationId xmlns:a16="http://schemas.microsoft.com/office/drawing/2014/main" id="{7F9E8C4F-CA4E-EA3E-6EA2-6DA087797F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12572" y="1959408"/>
              <a:ext cx="696246" cy="600291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ADB251A-4F46-B388-0BA1-7133F8590459}"/>
                </a:ext>
              </a:extLst>
            </p:cNvPr>
            <p:cNvSpPr txBox="1"/>
            <p:nvPr/>
          </p:nvSpPr>
          <p:spPr>
            <a:xfrm>
              <a:off x="6161910" y="1986353"/>
              <a:ext cx="124964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Nuevas tecnologías</a:t>
              </a:r>
              <a:endParaRPr lang="es-CO" sz="1600">
                <a:effectLst/>
                <a:latin typeface="Aptos Display (Títulos)"/>
                <a:ea typeface="Aptos" panose="020B0004020202020204" pitchFamily="34" charset="0"/>
                <a:cs typeface="Poppins" panose="00000500000000000000" pitchFamily="2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3E1F4B5-D53F-6B85-4A22-2D3F34604E2C}"/>
                </a:ext>
              </a:extLst>
            </p:cNvPr>
            <p:cNvSpPr txBox="1"/>
            <p:nvPr/>
          </p:nvSpPr>
          <p:spPr>
            <a:xfrm>
              <a:off x="7705096" y="1992983"/>
              <a:ext cx="145026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Tecnología para el agro</a:t>
              </a:r>
              <a:endParaRPr lang="es-CO" sz="1600">
                <a:effectLst/>
                <a:latin typeface="Aptos Display (Títulos)"/>
                <a:ea typeface="Aptos" panose="020B0004020202020204" pitchFamily="34" charset="0"/>
                <a:cs typeface="Poppins" panose="00000500000000000000" pitchFamily="2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16B4277D-BE42-A0B8-A4C5-88DAB5ED9650}"/>
                </a:ext>
              </a:extLst>
            </p:cNvPr>
            <p:cNvSpPr txBox="1"/>
            <p:nvPr/>
          </p:nvSpPr>
          <p:spPr>
            <a:xfrm>
              <a:off x="9448906" y="2015618"/>
              <a:ext cx="145026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Industrias creativas</a:t>
              </a:r>
              <a:endParaRPr lang="es-CO" sz="1600">
                <a:effectLst/>
                <a:latin typeface="Aptos Display (Títulos)"/>
                <a:ea typeface="Aptos" panose="020B0004020202020204" pitchFamily="34" charset="0"/>
                <a:cs typeface="Poppins" panose="00000500000000000000" pitchFamily="2" charset="0"/>
              </a:endParaRPr>
            </a:p>
          </p:txBody>
        </p:sp>
        <p:pic>
          <p:nvPicPr>
            <p:cNvPr id="19" name="Gráfico 18" descr="Crane contorno">
              <a:extLst>
                <a:ext uri="{FF2B5EF4-FFF2-40B4-BE49-F238E27FC236}">
                  <a16:creationId xmlns:a16="http://schemas.microsoft.com/office/drawing/2014/main" id="{4B613BA2-9680-30BF-6318-DA9E3AE311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05181" y="2594256"/>
              <a:ext cx="668733" cy="678328"/>
            </a:xfrm>
            <a:prstGeom prst="rect">
              <a:avLst/>
            </a:prstGeom>
          </p:spPr>
        </p:pic>
        <p:pic>
          <p:nvPicPr>
            <p:cNvPr id="21" name="Gráfico 20" descr="Hotel Bell contorno">
              <a:extLst>
                <a:ext uri="{FF2B5EF4-FFF2-40B4-BE49-F238E27FC236}">
                  <a16:creationId xmlns:a16="http://schemas.microsoft.com/office/drawing/2014/main" id="{8605594C-405F-903F-DB25-D3821694DE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98801" y="2567873"/>
              <a:ext cx="623805" cy="632755"/>
            </a:xfrm>
            <a:prstGeom prst="rect">
              <a:avLst/>
            </a:prstGeom>
          </p:spPr>
        </p:pic>
        <p:pic>
          <p:nvPicPr>
            <p:cNvPr id="22" name="Gráfico 21" descr="Stadium contorno">
              <a:extLst>
                <a:ext uri="{FF2B5EF4-FFF2-40B4-BE49-F238E27FC236}">
                  <a16:creationId xmlns:a16="http://schemas.microsoft.com/office/drawing/2014/main" id="{2540D27D-6A89-4982-1A79-715C4D6ACD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15373" y="2624557"/>
              <a:ext cx="520769" cy="528241"/>
            </a:xfrm>
            <a:prstGeom prst="rect">
              <a:avLst/>
            </a:prstGeom>
          </p:spPr>
        </p:pic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785C27F7-478E-C414-6A8A-5133792DD1F8}"/>
                </a:ext>
              </a:extLst>
            </p:cNvPr>
            <p:cNvSpPr txBox="1"/>
            <p:nvPr/>
          </p:nvSpPr>
          <p:spPr>
            <a:xfrm>
              <a:off x="7301017" y="2686182"/>
              <a:ext cx="133343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Logística de puertos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F35D4A69-87F4-9B40-B0B3-EC164B64E8B9}"/>
                </a:ext>
              </a:extLst>
            </p:cNvPr>
            <p:cNvSpPr txBox="1"/>
            <p:nvPr/>
          </p:nvSpPr>
          <p:spPr>
            <a:xfrm>
              <a:off x="8857065" y="2706998"/>
              <a:ext cx="1333430" cy="3279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Turismo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1FF950ED-F0DF-ACC6-2170-0D2A1E01693D}"/>
                </a:ext>
              </a:extLst>
            </p:cNvPr>
            <p:cNvSpPr txBox="1"/>
            <p:nvPr/>
          </p:nvSpPr>
          <p:spPr>
            <a:xfrm>
              <a:off x="10355649" y="2609770"/>
              <a:ext cx="133343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  <a:buNone/>
              </a:pPr>
              <a:r>
                <a:rPr lang="es-CO" sz="1400">
                  <a:effectLst/>
                  <a:latin typeface="Aptos Display (Títulos)"/>
                  <a:ea typeface="Aptos" panose="020B0004020202020204" pitchFamily="34" charset="0"/>
                  <a:cs typeface="Poppins" panose="00000500000000000000" pitchFamily="2" charset="0"/>
                </a:rPr>
                <a:t>Deporte y recreación</a:t>
              </a:r>
            </a:p>
          </p:txBody>
        </p:sp>
      </p:grpSp>
      <p:sp>
        <p:nvSpPr>
          <p:cNvPr id="26" name="Diagrama de flujo: conector fuera de página 25">
            <a:extLst>
              <a:ext uri="{FF2B5EF4-FFF2-40B4-BE49-F238E27FC236}">
                <a16:creationId xmlns:a16="http://schemas.microsoft.com/office/drawing/2014/main" id="{FCB521A2-B70E-CA8A-77FC-71110C1F5EA9}"/>
              </a:ext>
            </a:extLst>
          </p:cNvPr>
          <p:cNvSpPr/>
          <p:nvPr/>
        </p:nvSpPr>
        <p:spPr>
          <a:xfrm rot="16200000">
            <a:off x="6666309" y="5534171"/>
            <a:ext cx="219456" cy="514369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6282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979D-B63B-6FE9-19C1-1CEE1D4FA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2F148-93E0-B5BA-B430-1188595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68D4F2B-7F0B-6F57-A28D-252E694AB9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B0A144BE-3BB4-BA75-349E-7F27B9F92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009832"/>
              </p:ext>
            </p:extLst>
          </p:nvPr>
        </p:nvGraphicFramePr>
        <p:xfrm>
          <a:off x="857616" y="2442415"/>
          <a:ext cx="3179762" cy="3535704"/>
        </p:xfrm>
        <a:graphic>
          <a:graphicData uri="http://schemas.openxmlformats.org/drawingml/2006/table">
            <a:tbl>
              <a:tblPr firstRow="1" bandRow="1"/>
              <a:tblGrid>
                <a:gridCol w="317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83926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5.700</a:t>
                      </a: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Becas ofertadas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926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3.208</a:t>
                      </a:r>
                      <a:endParaRPr kumimoji="0" lang="es-E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Matriculados 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926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361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57</a:t>
                      </a:r>
                      <a:endParaRPr kumimoji="0" lang="es-ES" sz="3200" dirty="0">
                        <a:latin typeface="+mj-lt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6B2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Municipios priorizados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926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6B2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126</a:t>
                      </a: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6B2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Programas ofertados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8" name="Tabla 27">
            <a:extLst>
              <a:ext uri="{FF2B5EF4-FFF2-40B4-BE49-F238E27FC236}">
                <a16:creationId xmlns:a16="http://schemas.microsoft.com/office/drawing/2014/main" id="{03A536C6-72D8-826F-4950-8A848582D7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122326"/>
              </p:ext>
            </p:extLst>
          </p:nvPr>
        </p:nvGraphicFramePr>
        <p:xfrm>
          <a:off x="4489815" y="2442416"/>
          <a:ext cx="3179764" cy="3535705"/>
        </p:xfrm>
        <a:graphic>
          <a:graphicData uri="http://schemas.openxmlformats.org/drawingml/2006/table">
            <a:tbl>
              <a:tblPr/>
              <a:tblGrid>
                <a:gridCol w="317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2610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500"/>
                        </a:spcBef>
                        <a:buFont typeface="Arial" panose="020B0604020202020204" pitchFamily="34" charset="0"/>
                        <a:defRPr sz="38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6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3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2.000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E5772"/>
                          </a:solidFill>
                          <a:effectLst/>
                          <a:latin typeface="+mj-lt"/>
                        </a:rPr>
                        <a:t>Becas ofertadas</a:t>
                      </a:r>
                    </a:p>
                  </a:txBody>
                  <a:tcPr marL="60960" marR="60960" marT="30480" marB="3048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0959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500"/>
                        </a:spcBef>
                        <a:buFont typeface="Arial" panose="020B0604020202020204" pitchFamily="34" charset="0"/>
                        <a:defRPr sz="38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6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5772"/>
                          </a:solidFill>
                          <a:effectLst/>
                          <a:latin typeface="+mj-lt"/>
                        </a:rPr>
                        <a:t>1.880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E5772"/>
                          </a:solidFill>
                          <a:effectLst/>
                          <a:latin typeface="+mj-lt"/>
                        </a:rPr>
                        <a:t>Matriculados </a:t>
                      </a:r>
                    </a:p>
                  </a:txBody>
                  <a:tcPr marL="60960" marR="60960" marT="30480" marB="3048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959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500"/>
                        </a:spcBef>
                        <a:buFont typeface="Arial" panose="020B0604020202020204" pitchFamily="34" charset="0"/>
                        <a:defRPr sz="38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6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3512"/>
                          </a:solidFill>
                          <a:effectLst/>
                          <a:latin typeface="+mj-lt"/>
                        </a:rPr>
                        <a:t>69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3512"/>
                          </a:solidFill>
                          <a:effectLst/>
                          <a:latin typeface="+mj-lt"/>
                        </a:rPr>
                        <a:t>Municipios priorizados</a:t>
                      </a:r>
                    </a:p>
                  </a:txBody>
                  <a:tcPr marL="60960" marR="60960" marT="30480" marB="3048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1177">
                <a:tc>
                  <a:txBody>
                    <a:bodyPr/>
                    <a:lstStyle>
                      <a:lvl1pPr defTabSz="912813">
                        <a:lnSpc>
                          <a:spcPct val="90000"/>
                        </a:lnSpc>
                        <a:spcBef>
                          <a:spcPts val="1500"/>
                        </a:spcBef>
                        <a:buFont typeface="Arial" panose="020B0604020202020204" pitchFamily="34" charset="0"/>
                        <a:defRPr sz="38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1pPr>
                      <a:lvl2pPr marL="742950" indent="-28575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2pPr>
                      <a:lvl3pPr marL="11430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6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3pPr>
                      <a:lvl4pPr marL="16002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4pPr>
                      <a:lvl5pPr marL="2057400" indent="-228600" defTabSz="9128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5pPr>
                      <a:lvl6pPr marL="25146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6pPr>
                      <a:lvl7pPr marL="29718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7pPr>
                      <a:lvl8pPr marL="34290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8pPr>
                      <a:lvl9pPr marL="3886200" indent="-228600" defTabSz="912813" eaLnBrk="0" fontAlgn="base" hangingPunct="0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3512"/>
                          </a:solidFill>
                          <a:effectLst/>
                          <a:latin typeface="+mj-lt"/>
                        </a:rPr>
                        <a:t>104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3512"/>
                          </a:solidFill>
                          <a:effectLst/>
                          <a:latin typeface="+mj-lt"/>
                        </a:rPr>
                        <a:t>Programas ofertados</a:t>
                      </a:r>
                    </a:p>
                  </a:txBody>
                  <a:tcPr marL="60960" marR="60960" marT="30480" marB="3048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0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82DF028C-6983-C367-09DC-C9C594690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689774"/>
              </p:ext>
            </p:extLst>
          </p:nvPr>
        </p:nvGraphicFramePr>
        <p:xfrm>
          <a:off x="8122014" y="2407491"/>
          <a:ext cx="3179764" cy="3599296"/>
        </p:xfrm>
        <a:graphic>
          <a:graphicData uri="http://schemas.openxmlformats.org/drawingml/2006/table">
            <a:tbl>
              <a:tblPr firstRow="1" bandRow="1"/>
              <a:tblGrid>
                <a:gridCol w="317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6259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10.000</a:t>
                      </a:r>
                      <a:endParaRPr kumimoji="0" lang="es-E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Becas ofertadas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172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361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79</a:t>
                      </a:r>
                      <a:endParaRPr kumimoji="0" lang="es-E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3612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6B2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Municipios priorizados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865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361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164</a:t>
                      </a:r>
                      <a:endParaRPr kumimoji="0" lang="es-E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6B24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6B2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Programas ofertados</a:t>
                      </a:r>
                    </a:p>
                  </a:txBody>
                  <a:tcPr marL="60947" marR="60947" marT="30483" marB="304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96B24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79E4E038-7A00-A0DA-7907-6EDBD3E8864A}"/>
              </a:ext>
            </a:extLst>
          </p:cNvPr>
          <p:cNvSpPr/>
          <p:nvPr/>
        </p:nvSpPr>
        <p:spPr>
          <a:xfrm>
            <a:off x="4489815" y="1710579"/>
            <a:ext cx="3179763" cy="600075"/>
          </a:xfrm>
          <a:prstGeom prst="roundRect">
            <a:avLst/>
          </a:prstGeom>
          <a:solidFill>
            <a:srgbClr val="0070C0">
              <a:alpha val="59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/>
            <a:r>
              <a:rPr lang="es-CO" sz="2000" b="1" kern="0" dirty="0">
                <a:solidFill>
                  <a:prstClr val="white"/>
                </a:solidFill>
                <a:latin typeface="+mj-lt"/>
              </a:rPr>
              <a:t>Convocatoria 1 Fase II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C4CB4ADC-D36B-D894-87D6-60109693B860}"/>
              </a:ext>
            </a:extLst>
          </p:cNvPr>
          <p:cNvSpPr/>
          <p:nvPr/>
        </p:nvSpPr>
        <p:spPr>
          <a:xfrm>
            <a:off x="857617" y="1710579"/>
            <a:ext cx="3179762" cy="600075"/>
          </a:xfrm>
          <a:prstGeom prst="roundRect">
            <a:avLst/>
          </a:prstGeom>
          <a:solidFill>
            <a:srgbClr val="0070C0">
              <a:alpha val="59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b="1" kern="0" dirty="0">
                <a:solidFill>
                  <a:prstClr val="white"/>
                </a:solidFill>
                <a:latin typeface="+mj-lt"/>
              </a:rPr>
              <a:t>Convocatoria 1 Fase I</a:t>
            </a:r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2DB12C2D-27BD-C8EE-2F0D-2BB4A2737F47}"/>
              </a:ext>
            </a:extLst>
          </p:cNvPr>
          <p:cNvSpPr/>
          <p:nvPr/>
        </p:nvSpPr>
        <p:spPr>
          <a:xfrm>
            <a:off x="8122014" y="1710579"/>
            <a:ext cx="3179763" cy="600075"/>
          </a:xfrm>
          <a:prstGeom prst="roundRect">
            <a:avLst/>
          </a:prstGeom>
          <a:solidFill>
            <a:srgbClr val="0070C0">
              <a:alpha val="59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b="1" kern="0" dirty="0">
                <a:solidFill>
                  <a:prstClr val="white"/>
                </a:solidFill>
                <a:latin typeface="+mj-lt"/>
              </a:rPr>
              <a:t>Convocatoria 2 - 2026</a:t>
            </a:r>
          </a:p>
        </p:txBody>
      </p:sp>
    </p:spTree>
    <p:extLst>
      <p:ext uri="{BB962C8B-B14F-4D97-AF65-F5344CB8AC3E}">
        <p14:creationId xmlns:p14="http://schemas.microsoft.com/office/powerpoint/2010/main" val="4247951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D50B7-406D-CF14-2B05-DD1981D70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7A58-9F88-69B4-417C-0C873A27F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FD67F1E-B28B-E67A-FA75-762C15469D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2C8BD26-94A0-B2C8-421A-2CCA3B33F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4847" y="1157586"/>
            <a:ext cx="6629803" cy="5301272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5868F11C-4DAA-37F8-99D8-1290E562C3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721" y="1325563"/>
            <a:ext cx="6122206" cy="53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84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CEC95-CE53-B107-4F5D-D64989651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851267-3CE0-FC15-7493-E0F38ED6C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b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Convocatoria 2 - 2026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D32230B-97F1-FE8F-1789-BA0EF572CB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562A5223-7EC0-9F73-F979-61AF58225880}"/>
              </a:ext>
            </a:extLst>
          </p:cNvPr>
          <p:cNvSpPr/>
          <p:nvPr/>
        </p:nvSpPr>
        <p:spPr>
          <a:xfrm>
            <a:off x="806816" y="1986753"/>
            <a:ext cx="2617787" cy="67627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10.000</a:t>
            </a:r>
            <a:r>
              <a:rPr kumimoji="0" lang="es-MX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Becas</a:t>
            </a:r>
            <a:endParaRPr kumimoji="0" lang="es-MX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8" name="Grupo 38">
            <a:extLst>
              <a:ext uri="{FF2B5EF4-FFF2-40B4-BE49-F238E27FC236}">
                <a16:creationId xmlns:a16="http://schemas.microsoft.com/office/drawing/2014/main" id="{41A57A91-728C-F78D-BDFE-FAE9EF41D62A}"/>
              </a:ext>
            </a:extLst>
          </p:cNvPr>
          <p:cNvGrpSpPr>
            <a:grpSpLocks/>
          </p:cNvGrpSpPr>
          <p:nvPr/>
        </p:nvGrpSpPr>
        <p:grpSpPr bwMode="auto">
          <a:xfrm>
            <a:off x="806823" y="3491703"/>
            <a:ext cx="4442770" cy="677864"/>
            <a:chOff x="9546105" y="2039188"/>
            <a:chExt cx="4441911" cy="677386"/>
          </a:xfrm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1CA960BA-44A9-10C1-99EA-BD75655B01C0}"/>
                </a:ext>
              </a:extLst>
            </p:cNvPr>
            <p:cNvSpPr/>
            <p:nvPr/>
          </p:nvSpPr>
          <p:spPr>
            <a:xfrm>
              <a:off x="9974648" y="2039189"/>
              <a:ext cx="1171988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s-ES" sz="35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164</a:t>
              </a: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F822EA63-4A74-1F46-B61F-59162DA9DA38}"/>
                </a:ext>
              </a:extLst>
            </p:cNvPr>
            <p:cNvSpPr/>
            <p:nvPr/>
          </p:nvSpPr>
          <p:spPr>
            <a:xfrm>
              <a:off x="11019662" y="2039188"/>
              <a:ext cx="2968354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0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Programas de formación</a:t>
              </a:r>
            </a:p>
          </p:txBody>
        </p:sp>
        <p:sp>
          <p:nvSpPr>
            <p:cNvPr id="31" name="Flecha: pentágono 30">
              <a:extLst>
                <a:ext uri="{FF2B5EF4-FFF2-40B4-BE49-F238E27FC236}">
                  <a16:creationId xmlns:a16="http://schemas.microsoft.com/office/drawing/2014/main" id="{31F53DD3-EB2A-49BF-6228-9423949BED20}"/>
                </a:ext>
              </a:extLst>
            </p:cNvPr>
            <p:cNvSpPr/>
            <p:nvPr/>
          </p:nvSpPr>
          <p:spPr>
            <a:xfrm>
              <a:off x="9546105" y="2242245"/>
              <a:ext cx="503140" cy="322036"/>
            </a:xfrm>
            <a:prstGeom prst="homePlat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32" name="Grupo 38">
            <a:extLst>
              <a:ext uri="{FF2B5EF4-FFF2-40B4-BE49-F238E27FC236}">
                <a16:creationId xmlns:a16="http://schemas.microsoft.com/office/drawing/2014/main" id="{35579FC2-BADE-D455-F980-93E8BC2CBC3F}"/>
              </a:ext>
            </a:extLst>
          </p:cNvPr>
          <p:cNvGrpSpPr>
            <a:grpSpLocks/>
          </p:cNvGrpSpPr>
          <p:nvPr/>
        </p:nvGrpSpPr>
        <p:grpSpPr bwMode="auto">
          <a:xfrm>
            <a:off x="806823" y="2867025"/>
            <a:ext cx="5730565" cy="676275"/>
            <a:chOff x="9502560" y="2237202"/>
            <a:chExt cx="5728753" cy="676876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6CC3C40F-A1DF-8D82-1F35-EAB198B50AA1}"/>
                </a:ext>
              </a:extLst>
            </p:cNvPr>
            <p:cNvSpPr/>
            <p:nvPr/>
          </p:nvSpPr>
          <p:spPr>
            <a:xfrm>
              <a:off x="9931051" y="2237202"/>
              <a:ext cx="652257" cy="676876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7</a:t>
              </a:r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0504D190-440A-FB26-BD24-2803CB5FA014}"/>
                </a:ext>
              </a:extLst>
            </p:cNvPr>
            <p:cNvSpPr/>
            <p:nvPr/>
          </p:nvSpPr>
          <p:spPr>
            <a:xfrm>
              <a:off x="10356055" y="2237202"/>
              <a:ext cx="4875258" cy="676876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Áreas de formación</a:t>
              </a:r>
            </a:p>
          </p:txBody>
        </p:sp>
        <p:sp>
          <p:nvSpPr>
            <p:cNvPr id="36" name="Flecha: pentágono 35">
              <a:extLst>
                <a:ext uri="{FF2B5EF4-FFF2-40B4-BE49-F238E27FC236}">
                  <a16:creationId xmlns:a16="http://schemas.microsoft.com/office/drawing/2014/main" id="{1A670E2A-6865-D3F4-8EF1-5BB17F152073}"/>
                </a:ext>
              </a:extLst>
            </p:cNvPr>
            <p:cNvSpPr/>
            <p:nvPr/>
          </p:nvSpPr>
          <p:spPr>
            <a:xfrm>
              <a:off x="9502560" y="2392915"/>
              <a:ext cx="503079" cy="322549"/>
            </a:xfrm>
            <a:prstGeom prst="homePlat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pic>
        <p:nvPicPr>
          <p:cNvPr id="42" name="Imagen 41">
            <a:extLst>
              <a:ext uri="{FF2B5EF4-FFF2-40B4-BE49-F238E27FC236}">
                <a16:creationId xmlns:a16="http://schemas.microsoft.com/office/drawing/2014/main" id="{6EBBC5DB-61D5-F2A7-3D3E-E80FB0B033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337" b="15710"/>
          <a:stretch>
            <a:fillRect/>
          </a:stretch>
        </p:blipFill>
        <p:spPr>
          <a:xfrm>
            <a:off x="5802049" y="1457175"/>
            <a:ext cx="6389951" cy="5400826"/>
          </a:xfrm>
          <a:prstGeom prst="rect">
            <a:avLst/>
          </a:prstGeom>
        </p:spPr>
      </p:pic>
      <p:grpSp>
        <p:nvGrpSpPr>
          <p:cNvPr id="56" name="Grupo 38">
            <a:extLst>
              <a:ext uri="{FF2B5EF4-FFF2-40B4-BE49-F238E27FC236}">
                <a16:creationId xmlns:a16="http://schemas.microsoft.com/office/drawing/2014/main" id="{C26AD515-8086-5F4E-FF03-5413E73FD12B}"/>
              </a:ext>
            </a:extLst>
          </p:cNvPr>
          <p:cNvGrpSpPr>
            <a:grpSpLocks/>
          </p:cNvGrpSpPr>
          <p:nvPr/>
        </p:nvGrpSpPr>
        <p:grpSpPr bwMode="auto">
          <a:xfrm>
            <a:off x="806857" y="4113995"/>
            <a:ext cx="3633488" cy="677864"/>
            <a:chOff x="9546105" y="2039188"/>
            <a:chExt cx="3632777" cy="677386"/>
          </a:xfrm>
        </p:grpSpPr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FEC8CA47-3EB9-4B5F-EF92-2E936A51FFD3}"/>
                </a:ext>
              </a:extLst>
            </p:cNvPr>
            <p:cNvSpPr/>
            <p:nvPr/>
          </p:nvSpPr>
          <p:spPr>
            <a:xfrm>
              <a:off x="9974648" y="2039189"/>
              <a:ext cx="758514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s-ES" sz="35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9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4823FC50-E0CB-1143-1110-FB5309696F9F}"/>
                </a:ext>
              </a:extLst>
            </p:cNvPr>
            <p:cNvSpPr/>
            <p:nvPr/>
          </p:nvSpPr>
          <p:spPr>
            <a:xfrm>
              <a:off x="10511762" y="2039188"/>
              <a:ext cx="2667120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0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Subregiones</a:t>
              </a:r>
            </a:p>
          </p:txBody>
        </p:sp>
        <p:sp>
          <p:nvSpPr>
            <p:cNvPr id="59" name="Flecha: pentágono 58">
              <a:extLst>
                <a:ext uri="{FF2B5EF4-FFF2-40B4-BE49-F238E27FC236}">
                  <a16:creationId xmlns:a16="http://schemas.microsoft.com/office/drawing/2014/main" id="{8282C779-7C06-D711-8A63-866C67179F51}"/>
                </a:ext>
              </a:extLst>
            </p:cNvPr>
            <p:cNvSpPr/>
            <p:nvPr/>
          </p:nvSpPr>
          <p:spPr>
            <a:xfrm>
              <a:off x="9546105" y="2242245"/>
              <a:ext cx="503140" cy="322036"/>
            </a:xfrm>
            <a:prstGeom prst="homePlat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60" name="Grupo 38">
            <a:extLst>
              <a:ext uri="{FF2B5EF4-FFF2-40B4-BE49-F238E27FC236}">
                <a16:creationId xmlns:a16="http://schemas.microsoft.com/office/drawing/2014/main" id="{1BA9FA42-5F2C-FAF1-D2B2-B8E13F573CE6}"/>
              </a:ext>
            </a:extLst>
          </p:cNvPr>
          <p:cNvGrpSpPr>
            <a:grpSpLocks/>
          </p:cNvGrpSpPr>
          <p:nvPr/>
        </p:nvGrpSpPr>
        <p:grpSpPr bwMode="auto">
          <a:xfrm>
            <a:off x="806816" y="4794244"/>
            <a:ext cx="3722384" cy="677864"/>
            <a:chOff x="9546105" y="2039188"/>
            <a:chExt cx="3721659" cy="677386"/>
          </a:xfrm>
        </p:grpSpPr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3BE11508-FBF2-9546-0F4B-90A7DBCED704}"/>
                </a:ext>
              </a:extLst>
            </p:cNvPr>
            <p:cNvSpPr/>
            <p:nvPr/>
          </p:nvSpPr>
          <p:spPr>
            <a:xfrm>
              <a:off x="9974648" y="2039189"/>
              <a:ext cx="758514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s-ES" sz="35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79</a:t>
              </a:r>
            </a:p>
          </p:txBody>
        </p:sp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D6C1C649-2B87-0A49-3D67-AE088BF095F1}"/>
                </a:ext>
              </a:extLst>
            </p:cNvPr>
            <p:cNvSpPr/>
            <p:nvPr/>
          </p:nvSpPr>
          <p:spPr>
            <a:xfrm>
              <a:off x="10600644" y="2039188"/>
              <a:ext cx="2667120" cy="67738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000" b="1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  <a:cs typeface="Segoe UI" panose="020B0502040204020203" pitchFamily="34" charset="0"/>
                </a:rPr>
                <a:t>Municipios</a:t>
              </a:r>
            </a:p>
          </p:txBody>
        </p:sp>
        <p:sp>
          <p:nvSpPr>
            <p:cNvPr id="63" name="Flecha: pentágono 62">
              <a:extLst>
                <a:ext uri="{FF2B5EF4-FFF2-40B4-BE49-F238E27FC236}">
                  <a16:creationId xmlns:a16="http://schemas.microsoft.com/office/drawing/2014/main" id="{D607336E-2290-5285-77E4-757B7803CCBA}"/>
                </a:ext>
              </a:extLst>
            </p:cNvPr>
            <p:cNvSpPr/>
            <p:nvPr/>
          </p:nvSpPr>
          <p:spPr>
            <a:xfrm>
              <a:off x="9546105" y="2242245"/>
              <a:ext cx="503140" cy="322036"/>
            </a:xfrm>
            <a:prstGeom prst="homePlat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572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61328F-3322-273F-6A38-C2A1B4AA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00" y="681037"/>
            <a:ext cx="8242300" cy="1199344"/>
          </a:xfrm>
        </p:spPr>
        <p:txBody>
          <a:bodyPr anchor="t">
            <a:normAutofit/>
          </a:bodyPr>
          <a:lstStyle/>
          <a:p>
            <a:r>
              <a:rPr lang="es-CO" sz="6000" b="1" noProof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s-CO" sz="4800" b="1" noProof="0">
                <a:solidFill>
                  <a:schemeClr val="accent1">
                    <a:lumMod val="50000"/>
                  </a:schemeClr>
                </a:solidFill>
              </a:rPr>
              <a:t>ONTENIDO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AFDE89-FF1B-CCF2-8FEC-F1074D64B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7529" y="1516163"/>
            <a:ext cx="8623559" cy="4779509"/>
          </a:xfrm>
        </p:spPr>
        <p:txBody>
          <a:bodyPr anchor="ctr">
            <a:normAutofit/>
          </a:bodyPr>
          <a:lstStyle/>
          <a:p>
            <a:pPr marL="514350" indent="-514350">
              <a:buClr>
                <a:srgbClr val="0070C0"/>
              </a:buClr>
              <a:buAutoNum type="arabicPeriod"/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La importancia de la información para la toma de decisiones</a:t>
            </a:r>
          </a:p>
          <a:p>
            <a:pPr marL="514350" indent="-514350">
              <a:buClr>
                <a:srgbClr val="0070C0"/>
              </a:buClr>
              <a:buAutoNum type="arabicPeriod"/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Los retos de la educación terciaria en Antioquia </a:t>
            </a:r>
          </a:p>
          <a:p>
            <a:pPr marL="514350" indent="-514350">
              <a:buClr>
                <a:srgbClr val="0070C0"/>
              </a:buClr>
              <a:buAutoNum type="arabicPeriod"/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El valor estratégico de un observatorio en educación para Antioquia</a:t>
            </a:r>
          </a:p>
          <a:p>
            <a:pPr marL="514350" indent="-514350">
              <a:buClr>
                <a:srgbClr val="0070C0"/>
              </a:buClr>
              <a:buAutoNum type="arabicPeriod"/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Experiencias de referencia</a:t>
            </a:r>
          </a:p>
          <a:p>
            <a:pPr lvl="2">
              <a:buClr>
                <a:srgbClr val="0070C0"/>
              </a:buClr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Becas Jóvenes </a:t>
            </a:r>
            <a:r>
              <a:rPr lang="es-CO" noProof="0" dirty="0" err="1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Pa</a:t>
            </a: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’ </a:t>
            </a:r>
            <a:r>
              <a:rPr lang="es-CO" noProof="0" dirty="0" err="1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Lante</a:t>
            </a:r>
            <a:endParaRPr lang="es-CO" noProof="0" dirty="0">
              <a:solidFill>
                <a:schemeClr val="bg2">
                  <a:lumMod val="25000"/>
                </a:schemeClr>
              </a:solidFill>
              <a:latin typeface="Aptos Narrow" panose="020B0004020202020204" pitchFamily="34" charset="0"/>
            </a:endParaRPr>
          </a:p>
          <a:p>
            <a:pPr lvl="2">
              <a:buClr>
                <a:srgbClr val="0070C0"/>
              </a:buClr>
            </a:pPr>
            <a:r>
              <a:rPr lang="es-CO" noProof="0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Observatorio: Empresarios por la educación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A927A72-99F9-A85C-0E0B-848E575A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68" t="-6317"/>
          <a:stretch>
            <a:fillRect/>
          </a:stretch>
        </p:blipFill>
        <p:spPr>
          <a:xfrm>
            <a:off x="-1" y="1034143"/>
            <a:ext cx="2048361" cy="149078"/>
          </a:xfrm>
          <a:prstGeom prst="rect">
            <a:avLst/>
          </a:prstGeom>
        </p:spPr>
      </p:pic>
      <p:sp>
        <p:nvSpPr>
          <p:cNvPr id="4" name="Diagrama de flujo: conector fuera de página 3">
            <a:extLst>
              <a:ext uri="{FF2B5EF4-FFF2-40B4-BE49-F238E27FC236}">
                <a16:creationId xmlns:a16="http://schemas.microsoft.com/office/drawing/2014/main" id="{426F9738-E80A-36CA-03D6-2B1E356C80AA}"/>
              </a:ext>
            </a:extLst>
          </p:cNvPr>
          <p:cNvSpPr/>
          <p:nvPr/>
        </p:nvSpPr>
        <p:spPr>
          <a:xfrm rot="16200000">
            <a:off x="1861124" y="2045446"/>
            <a:ext cx="242316" cy="684688"/>
          </a:xfrm>
          <a:prstGeom prst="flowChartOffpageConnector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noProof="0"/>
          </a:p>
        </p:txBody>
      </p:sp>
      <p:sp>
        <p:nvSpPr>
          <p:cNvPr id="5" name="Diagrama de flujo: conector fuera de página 4">
            <a:extLst>
              <a:ext uri="{FF2B5EF4-FFF2-40B4-BE49-F238E27FC236}">
                <a16:creationId xmlns:a16="http://schemas.microsoft.com/office/drawing/2014/main" id="{3CB439E3-61CB-0C18-57F7-E3E7E10446CA}"/>
              </a:ext>
            </a:extLst>
          </p:cNvPr>
          <p:cNvSpPr/>
          <p:nvPr/>
        </p:nvSpPr>
        <p:spPr>
          <a:xfrm rot="16200000">
            <a:off x="1861124" y="2978294"/>
            <a:ext cx="242316" cy="684688"/>
          </a:xfrm>
          <a:prstGeom prst="flowChartOffpageConnector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noProof="0"/>
          </a:p>
        </p:txBody>
      </p:sp>
      <p:sp>
        <p:nvSpPr>
          <p:cNvPr id="7" name="Diagrama de flujo: conector fuera de página 6">
            <a:extLst>
              <a:ext uri="{FF2B5EF4-FFF2-40B4-BE49-F238E27FC236}">
                <a16:creationId xmlns:a16="http://schemas.microsoft.com/office/drawing/2014/main" id="{71FEEAC6-E81D-DB87-DBB6-EE78B9C26A04}"/>
              </a:ext>
            </a:extLst>
          </p:cNvPr>
          <p:cNvSpPr/>
          <p:nvPr/>
        </p:nvSpPr>
        <p:spPr>
          <a:xfrm rot="16200000">
            <a:off x="1861125" y="3482823"/>
            <a:ext cx="242316" cy="684688"/>
          </a:xfrm>
          <a:prstGeom prst="flowChartOffpageConnector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noProof="0"/>
          </a:p>
        </p:txBody>
      </p:sp>
      <p:sp>
        <p:nvSpPr>
          <p:cNvPr id="9" name="Diagrama de flujo: conector fuera de página 8">
            <a:extLst>
              <a:ext uri="{FF2B5EF4-FFF2-40B4-BE49-F238E27FC236}">
                <a16:creationId xmlns:a16="http://schemas.microsoft.com/office/drawing/2014/main" id="{E51FF705-7BD5-CDFC-545B-1A07B2FB36B4}"/>
              </a:ext>
            </a:extLst>
          </p:cNvPr>
          <p:cNvSpPr/>
          <p:nvPr/>
        </p:nvSpPr>
        <p:spPr>
          <a:xfrm rot="16200000">
            <a:off x="1862373" y="4363874"/>
            <a:ext cx="242316" cy="684688"/>
          </a:xfrm>
          <a:prstGeom prst="flowChartOffpageConnector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noProof="0"/>
          </a:p>
        </p:txBody>
      </p:sp>
    </p:spTree>
    <p:extLst>
      <p:ext uri="{BB962C8B-B14F-4D97-AF65-F5344CB8AC3E}">
        <p14:creationId xmlns:p14="http://schemas.microsoft.com/office/powerpoint/2010/main" val="427980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E1D96-2778-1676-8DCC-18F7CF677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B2D30B-D17D-0445-133A-A3B216A79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32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b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Estrategia de seguimiento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94D27EF-8FE7-1D2D-9A82-AC98D585FC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F5D3FEB-9E3D-E27D-EA0F-3A809D2E7030}"/>
              </a:ext>
            </a:extLst>
          </p:cNvPr>
          <p:cNvSpPr/>
          <p:nvPr/>
        </p:nvSpPr>
        <p:spPr>
          <a:xfrm>
            <a:off x="5614765" y="2546468"/>
            <a:ext cx="2860575" cy="517065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Score construido</a:t>
            </a:r>
          </a:p>
        </p:txBody>
      </p:sp>
      <p:sp>
        <p:nvSpPr>
          <p:cNvPr id="6" name="Google Shape;116;p14">
            <a:extLst>
              <a:ext uri="{FF2B5EF4-FFF2-40B4-BE49-F238E27FC236}">
                <a16:creationId xmlns:a16="http://schemas.microsoft.com/office/drawing/2014/main" id="{43C641A9-5D64-E9FF-6F97-E75FF18E8DB8}"/>
              </a:ext>
            </a:extLst>
          </p:cNvPr>
          <p:cNvSpPr txBox="1"/>
          <p:nvPr/>
        </p:nvSpPr>
        <p:spPr>
          <a:xfrm>
            <a:off x="5614766" y="3174230"/>
            <a:ext cx="5906358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Este score de riesgo de deserción es un indicador compuesto que resume qué tan probable es que un estudiante abandone el programa, a partir de 5 factores clave:</a:t>
            </a:r>
          </a:p>
        </p:txBody>
      </p:sp>
      <p:pic>
        <p:nvPicPr>
          <p:cNvPr id="7" name="Gráfico 6" descr="Insignia de cruz con relleno sólido">
            <a:extLst>
              <a:ext uri="{FF2B5EF4-FFF2-40B4-BE49-F238E27FC236}">
                <a16:creationId xmlns:a16="http://schemas.microsoft.com/office/drawing/2014/main" id="{756DC3F6-79AB-7AE0-A2C5-CFDB0F71C6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6435" y="4345067"/>
            <a:ext cx="572387" cy="569650"/>
          </a:xfrm>
          <a:prstGeom prst="rect">
            <a:avLst/>
          </a:prstGeom>
        </p:spPr>
      </p:pic>
      <p:pic>
        <p:nvPicPr>
          <p:cNvPr id="8" name="Gráfico 7" descr="Junta de directores con relleno sólido">
            <a:extLst>
              <a:ext uri="{FF2B5EF4-FFF2-40B4-BE49-F238E27FC236}">
                <a16:creationId xmlns:a16="http://schemas.microsoft.com/office/drawing/2014/main" id="{4DABC7A1-A794-442B-3962-EFBC152F71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1339" y="4340271"/>
            <a:ext cx="566389" cy="566389"/>
          </a:xfrm>
          <a:prstGeom prst="rect">
            <a:avLst/>
          </a:prstGeom>
        </p:spPr>
      </p:pic>
      <p:grpSp>
        <p:nvGrpSpPr>
          <p:cNvPr id="9" name="Google Shape;471;p13">
            <a:extLst>
              <a:ext uri="{FF2B5EF4-FFF2-40B4-BE49-F238E27FC236}">
                <a16:creationId xmlns:a16="http://schemas.microsoft.com/office/drawing/2014/main" id="{C7D6DAB0-3D73-0539-46A3-E26FDB431C3B}"/>
              </a:ext>
            </a:extLst>
          </p:cNvPr>
          <p:cNvGrpSpPr/>
          <p:nvPr/>
        </p:nvGrpSpPr>
        <p:grpSpPr>
          <a:xfrm>
            <a:off x="9411736" y="4375272"/>
            <a:ext cx="540002" cy="540000"/>
            <a:chOff x="2037825" y="3254050"/>
            <a:chExt cx="296175" cy="296175"/>
          </a:xfrm>
          <a:solidFill>
            <a:srgbClr val="0070C0"/>
          </a:solidFill>
        </p:grpSpPr>
        <p:sp>
          <p:nvSpPr>
            <p:cNvPr id="10" name="Google Shape;472;p13">
              <a:extLst>
                <a:ext uri="{FF2B5EF4-FFF2-40B4-BE49-F238E27FC236}">
                  <a16:creationId xmlns:a16="http://schemas.microsoft.com/office/drawing/2014/main" id="{0928AAEE-3B43-7908-2086-26262CFA20B5}"/>
                </a:ext>
              </a:extLst>
            </p:cNvPr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473;p13">
              <a:extLst>
                <a:ext uri="{FF2B5EF4-FFF2-40B4-BE49-F238E27FC236}">
                  <a16:creationId xmlns:a16="http://schemas.microsoft.com/office/drawing/2014/main" id="{D8A407AB-6A80-2444-8C3D-23727529BF19}"/>
                </a:ext>
              </a:extLst>
            </p:cNvPr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474;p13">
              <a:extLst>
                <a:ext uri="{FF2B5EF4-FFF2-40B4-BE49-F238E27FC236}">
                  <a16:creationId xmlns:a16="http://schemas.microsoft.com/office/drawing/2014/main" id="{C160264B-7C6A-025E-942D-144AE1426683}"/>
                </a:ext>
              </a:extLst>
            </p:cNvPr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475;p13">
              <a:extLst>
                <a:ext uri="{FF2B5EF4-FFF2-40B4-BE49-F238E27FC236}">
                  <a16:creationId xmlns:a16="http://schemas.microsoft.com/office/drawing/2014/main" id="{AA36B872-7C10-AECA-1946-CE20A8ABE48E}"/>
                </a:ext>
              </a:extLst>
            </p:cNvPr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476;p13">
              <a:extLst>
                <a:ext uri="{FF2B5EF4-FFF2-40B4-BE49-F238E27FC236}">
                  <a16:creationId xmlns:a16="http://schemas.microsoft.com/office/drawing/2014/main" id="{A8AA7187-D0BF-4C8A-DB68-3A5B125F4EB7}"/>
                </a:ext>
              </a:extLst>
            </p:cNvPr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477;p13">
              <a:extLst>
                <a:ext uri="{FF2B5EF4-FFF2-40B4-BE49-F238E27FC236}">
                  <a16:creationId xmlns:a16="http://schemas.microsoft.com/office/drawing/2014/main" id="{F8E5CA01-086A-0424-24D6-6DD1186EE135}"/>
                </a:ext>
              </a:extLst>
            </p:cNvPr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 (Títulos)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436;p13">
            <a:extLst>
              <a:ext uri="{FF2B5EF4-FFF2-40B4-BE49-F238E27FC236}">
                <a16:creationId xmlns:a16="http://schemas.microsoft.com/office/drawing/2014/main" id="{30060028-4097-42A2-4CEC-59A4FE8C7850}"/>
              </a:ext>
            </a:extLst>
          </p:cNvPr>
          <p:cNvSpPr/>
          <p:nvPr/>
        </p:nvSpPr>
        <p:spPr>
          <a:xfrm>
            <a:off x="10484594" y="4340271"/>
            <a:ext cx="540000" cy="504000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 (Títulos)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16;p14">
            <a:extLst>
              <a:ext uri="{FF2B5EF4-FFF2-40B4-BE49-F238E27FC236}">
                <a16:creationId xmlns:a16="http://schemas.microsoft.com/office/drawing/2014/main" id="{58705CFF-89E4-43E4-CBAB-AB37069EB3E6}"/>
              </a:ext>
            </a:extLst>
          </p:cNvPr>
          <p:cNvSpPr txBox="1"/>
          <p:nvPr/>
        </p:nvSpPr>
        <p:spPr>
          <a:xfrm>
            <a:off x="5608044" y="5001405"/>
            <a:ext cx="118756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Pensar en retirarse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0-3</a:t>
            </a:r>
          </a:p>
        </p:txBody>
      </p:sp>
      <p:sp>
        <p:nvSpPr>
          <p:cNvPr id="19" name="Google Shape;116;p14">
            <a:extLst>
              <a:ext uri="{FF2B5EF4-FFF2-40B4-BE49-F238E27FC236}">
                <a16:creationId xmlns:a16="http://schemas.microsoft.com/office/drawing/2014/main" id="{71D59FA1-E178-81A6-0C94-D1D5C8B355A2}"/>
              </a:ext>
            </a:extLst>
          </p:cNvPr>
          <p:cNvSpPr txBox="1"/>
          <p:nvPr/>
        </p:nvSpPr>
        <p:spPr>
          <a:xfrm>
            <a:off x="6762178" y="5001405"/>
            <a:ext cx="118756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Faltas recientes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0-2</a:t>
            </a:r>
          </a:p>
        </p:txBody>
      </p:sp>
      <p:sp>
        <p:nvSpPr>
          <p:cNvPr id="20" name="Google Shape;116;p14">
            <a:extLst>
              <a:ext uri="{FF2B5EF4-FFF2-40B4-BE49-F238E27FC236}">
                <a16:creationId xmlns:a16="http://schemas.microsoft.com/office/drawing/2014/main" id="{950146F0-34D1-BDF3-E461-CF60C81158BC}"/>
              </a:ext>
            </a:extLst>
          </p:cNvPr>
          <p:cNvSpPr txBox="1"/>
          <p:nvPr/>
        </p:nvSpPr>
        <p:spPr>
          <a:xfrm>
            <a:off x="7973409" y="4979971"/>
            <a:ext cx="118756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Estado emocional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0-2</a:t>
            </a:r>
          </a:p>
        </p:txBody>
      </p:sp>
      <p:sp>
        <p:nvSpPr>
          <p:cNvPr id="21" name="Google Shape;116;p14">
            <a:extLst>
              <a:ext uri="{FF2B5EF4-FFF2-40B4-BE49-F238E27FC236}">
                <a16:creationId xmlns:a16="http://schemas.microsoft.com/office/drawing/2014/main" id="{1C939E60-1F2E-1421-1566-99D15B166467}"/>
              </a:ext>
            </a:extLst>
          </p:cNvPr>
          <p:cNvSpPr txBox="1"/>
          <p:nvPr/>
        </p:nvSpPr>
        <p:spPr>
          <a:xfrm>
            <a:off x="9149697" y="5020403"/>
            <a:ext cx="118756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Motivación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0-3</a:t>
            </a:r>
          </a:p>
        </p:txBody>
      </p:sp>
      <p:sp>
        <p:nvSpPr>
          <p:cNvPr id="22" name="Google Shape;116;p14">
            <a:extLst>
              <a:ext uri="{FF2B5EF4-FFF2-40B4-BE49-F238E27FC236}">
                <a16:creationId xmlns:a16="http://schemas.microsoft.com/office/drawing/2014/main" id="{36C0DE2F-5C62-87F4-63B3-66A9D10B7CDD}"/>
              </a:ext>
            </a:extLst>
          </p:cNvPr>
          <p:cNvSpPr txBox="1"/>
          <p:nvPr/>
        </p:nvSpPr>
        <p:spPr>
          <a:xfrm>
            <a:off x="10217083" y="5001404"/>
            <a:ext cx="118756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Dificultad económica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0-1</a:t>
            </a:r>
          </a:p>
        </p:txBody>
      </p:sp>
      <p:pic>
        <p:nvPicPr>
          <p:cNvPr id="23" name="Gráfico 22" descr="Follow con relleno sólido">
            <a:extLst>
              <a:ext uri="{FF2B5EF4-FFF2-40B4-BE49-F238E27FC236}">
                <a16:creationId xmlns:a16="http://schemas.microsoft.com/office/drawing/2014/main" id="{996C0D16-1EFF-8CEE-82A2-2FB7173246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0048" y="4242093"/>
            <a:ext cx="775598" cy="775598"/>
          </a:xfrm>
          <a:prstGeom prst="rect">
            <a:avLst/>
          </a:prstGeom>
        </p:spPr>
      </p:pic>
      <p:sp>
        <p:nvSpPr>
          <p:cNvPr id="24" name="Google Shape;116;p14">
            <a:extLst>
              <a:ext uri="{FF2B5EF4-FFF2-40B4-BE49-F238E27FC236}">
                <a16:creationId xmlns:a16="http://schemas.microsoft.com/office/drawing/2014/main" id="{F44CFBDA-B91B-EA41-B184-7DD8D40A3B3B}"/>
              </a:ext>
            </a:extLst>
          </p:cNvPr>
          <p:cNvSpPr txBox="1"/>
          <p:nvPr/>
        </p:nvSpPr>
        <p:spPr>
          <a:xfrm>
            <a:off x="2288754" y="1914652"/>
            <a:ext cx="149484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17,3%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733613D-F217-9FC4-3604-79BC90ADF341}"/>
              </a:ext>
            </a:extLst>
          </p:cNvPr>
          <p:cNvSpPr/>
          <p:nvPr/>
        </p:nvSpPr>
        <p:spPr>
          <a:xfrm>
            <a:off x="1723149" y="2023118"/>
            <a:ext cx="558800" cy="541867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3972E4E8-FA81-6573-05B4-6CD2F3DB0AC0}"/>
              </a:ext>
            </a:extLst>
          </p:cNvPr>
          <p:cNvSpPr/>
          <p:nvPr/>
        </p:nvSpPr>
        <p:spPr>
          <a:xfrm>
            <a:off x="1723149" y="3249076"/>
            <a:ext cx="558800" cy="54186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F297B64B-440E-C2DD-9BDA-BDE9A07AD937}"/>
              </a:ext>
            </a:extLst>
          </p:cNvPr>
          <p:cNvSpPr/>
          <p:nvPr/>
        </p:nvSpPr>
        <p:spPr>
          <a:xfrm>
            <a:off x="1723149" y="4475034"/>
            <a:ext cx="558800" cy="541867"/>
          </a:xfrm>
          <a:prstGeom prst="ellipse">
            <a:avLst/>
          </a:prstGeom>
          <a:solidFill>
            <a:srgbClr val="F56309"/>
          </a:solidFill>
          <a:ln>
            <a:solidFill>
              <a:srgbClr val="F5630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63FF84F2-B9D8-7E80-CFEE-D92415177915}"/>
              </a:ext>
            </a:extLst>
          </p:cNvPr>
          <p:cNvSpPr/>
          <p:nvPr/>
        </p:nvSpPr>
        <p:spPr>
          <a:xfrm>
            <a:off x="1718997" y="5679306"/>
            <a:ext cx="558800" cy="54186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38" name="Google Shape;116;p14">
            <a:extLst>
              <a:ext uri="{FF2B5EF4-FFF2-40B4-BE49-F238E27FC236}">
                <a16:creationId xmlns:a16="http://schemas.microsoft.com/office/drawing/2014/main" id="{0D287D90-99F8-FE4C-B54D-7EE1E8FB2969}"/>
              </a:ext>
            </a:extLst>
          </p:cNvPr>
          <p:cNvSpPr txBox="1"/>
          <p:nvPr/>
        </p:nvSpPr>
        <p:spPr>
          <a:xfrm>
            <a:off x="2288754" y="3140610"/>
            <a:ext cx="149484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59,1%</a:t>
            </a:r>
          </a:p>
        </p:txBody>
      </p:sp>
      <p:sp>
        <p:nvSpPr>
          <p:cNvPr id="39" name="Google Shape;116;p14">
            <a:extLst>
              <a:ext uri="{FF2B5EF4-FFF2-40B4-BE49-F238E27FC236}">
                <a16:creationId xmlns:a16="http://schemas.microsoft.com/office/drawing/2014/main" id="{C2132389-6CB5-9881-D39D-6F7C1ADA6F79}"/>
              </a:ext>
            </a:extLst>
          </p:cNvPr>
          <p:cNvSpPr txBox="1"/>
          <p:nvPr/>
        </p:nvSpPr>
        <p:spPr>
          <a:xfrm>
            <a:off x="2288753" y="4412184"/>
            <a:ext cx="149484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17,0%</a:t>
            </a:r>
          </a:p>
        </p:txBody>
      </p:sp>
      <p:sp>
        <p:nvSpPr>
          <p:cNvPr id="40" name="Google Shape;116;p14">
            <a:extLst>
              <a:ext uri="{FF2B5EF4-FFF2-40B4-BE49-F238E27FC236}">
                <a16:creationId xmlns:a16="http://schemas.microsoft.com/office/drawing/2014/main" id="{2C5AAF16-0A39-A356-7B46-4EBB069446EF}"/>
              </a:ext>
            </a:extLst>
          </p:cNvPr>
          <p:cNvSpPr txBox="1"/>
          <p:nvPr/>
        </p:nvSpPr>
        <p:spPr>
          <a:xfrm>
            <a:off x="2288753" y="5676498"/>
            <a:ext cx="149484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6,4%</a:t>
            </a:r>
          </a:p>
        </p:txBody>
      </p:sp>
      <p:sp>
        <p:nvSpPr>
          <p:cNvPr id="41" name="Google Shape;116;p14">
            <a:extLst>
              <a:ext uri="{FF2B5EF4-FFF2-40B4-BE49-F238E27FC236}">
                <a16:creationId xmlns:a16="http://schemas.microsoft.com/office/drawing/2014/main" id="{244E4139-81BC-D7F9-C026-CCAF2EC84CC4}"/>
              </a:ext>
            </a:extLst>
          </p:cNvPr>
          <p:cNvSpPr txBox="1"/>
          <p:nvPr/>
        </p:nvSpPr>
        <p:spPr>
          <a:xfrm>
            <a:off x="3733889" y="2025451"/>
            <a:ext cx="1259805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Sin señales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0 puntos</a:t>
            </a:r>
          </a:p>
        </p:txBody>
      </p:sp>
      <p:sp>
        <p:nvSpPr>
          <p:cNvPr id="43" name="Google Shape;116;p14">
            <a:extLst>
              <a:ext uri="{FF2B5EF4-FFF2-40B4-BE49-F238E27FC236}">
                <a16:creationId xmlns:a16="http://schemas.microsoft.com/office/drawing/2014/main" id="{A7F29823-1905-C6A7-8203-140261EE34B0}"/>
              </a:ext>
            </a:extLst>
          </p:cNvPr>
          <p:cNvSpPr txBox="1"/>
          <p:nvPr/>
        </p:nvSpPr>
        <p:spPr>
          <a:xfrm>
            <a:off x="3733890" y="3282818"/>
            <a:ext cx="125980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Riesgo bajo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1 - 2 puntos</a:t>
            </a:r>
          </a:p>
        </p:txBody>
      </p:sp>
      <p:sp>
        <p:nvSpPr>
          <p:cNvPr id="44" name="Google Shape;116;p14">
            <a:extLst>
              <a:ext uri="{FF2B5EF4-FFF2-40B4-BE49-F238E27FC236}">
                <a16:creationId xmlns:a16="http://schemas.microsoft.com/office/drawing/2014/main" id="{3F26FEF0-6DAE-9EF9-0E2B-4737FE616B65}"/>
              </a:ext>
            </a:extLst>
          </p:cNvPr>
          <p:cNvSpPr txBox="1"/>
          <p:nvPr/>
        </p:nvSpPr>
        <p:spPr>
          <a:xfrm>
            <a:off x="3733890" y="4494084"/>
            <a:ext cx="125980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Riesgo medio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3 - 5 puntos</a:t>
            </a:r>
          </a:p>
        </p:txBody>
      </p:sp>
      <p:sp>
        <p:nvSpPr>
          <p:cNvPr id="45" name="Google Shape;116;p14">
            <a:extLst>
              <a:ext uri="{FF2B5EF4-FFF2-40B4-BE49-F238E27FC236}">
                <a16:creationId xmlns:a16="http://schemas.microsoft.com/office/drawing/2014/main" id="{20D43FD0-3A05-3E82-B02B-75F1C2964EEB}"/>
              </a:ext>
            </a:extLst>
          </p:cNvPr>
          <p:cNvSpPr txBox="1"/>
          <p:nvPr/>
        </p:nvSpPr>
        <p:spPr>
          <a:xfrm>
            <a:off x="3733890" y="5789328"/>
            <a:ext cx="125980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Riesgo alto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&gt;= 6 puntos</a:t>
            </a:r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CC387F5D-6AF3-9E97-7F7D-081AB06A1EDE}"/>
              </a:ext>
            </a:extLst>
          </p:cNvPr>
          <p:cNvSpPr/>
          <p:nvPr/>
        </p:nvSpPr>
        <p:spPr>
          <a:xfrm>
            <a:off x="312411" y="1893312"/>
            <a:ext cx="1108920" cy="4521941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Nivel de riesgo</a:t>
            </a:r>
          </a:p>
        </p:txBody>
      </p:sp>
      <p:sp>
        <p:nvSpPr>
          <p:cNvPr id="47" name="Rectángulo: esquinas redondeadas 46">
            <a:extLst>
              <a:ext uri="{FF2B5EF4-FFF2-40B4-BE49-F238E27FC236}">
                <a16:creationId xmlns:a16="http://schemas.microsoft.com/office/drawing/2014/main" id="{B35D7A4E-C71E-28DA-F76B-715D48D768EB}"/>
              </a:ext>
            </a:extLst>
          </p:cNvPr>
          <p:cNvSpPr/>
          <p:nvPr/>
        </p:nvSpPr>
        <p:spPr>
          <a:xfrm>
            <a:off x="1777579" y="2801788"/>
            <a:ext cx="3103556" cy="8050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D55A0566-E116-12D0-0F50-CA03EB52AA1F}"/>
              </a:ext>
            </a:extLst>
          </p:cNvPr>
          <p:cNvSpPr/>
          <p:nvPr/>
        </p:nvSpPr>
        <p:spPr>
          <a:xfrm>
            <a:off x="1777579" y="4087370"/>
            <a:ext cx="3103556" cy="8050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30F626C7-86BD-ED36-0337-AC0F17C5349A}"/>
              </a:ext>
            </a:extLst>
          </p:cNvPr>
          <p:cNvSpPr/>
          <p:nvPr/>
        </p:nvSpPr>
        <p:spPr>
          <a:xfrm>
            <a:off x="1777579" y="5372144"/>
            <a:ext cx="3103556" cy="8050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  <p:sp>
        <p:nvSpPr>
          <p:cNvPr id="50" name="Rectángulo: esquinas redondeadas 49">
            <a:extLst>
              <a:ext uri="{FF2B5EF4-FFF2-40B4-BE49-F238E27FC236}">
                <a16:creationId xmlns:a16="http://schemas.microsoft.com/office/drawing/2014/main" id="{BC06D6C7-6234-BBBA-23E9-E66ECA8F00E6}"/>
              </a:ext>
            </a:extLst>
          </p:cNvPr>
          <p:cNvSpPr/>
          <p:nvPr/>
        </p:nvSpPr>
        <p:spPr>
          <a:xfrm>
            <a:off x="5608044" y="1966981"/>
            <a:ext cx="1728927" cy="517065"/>
          </a:xfrm>
          <a:prstGeom prst="roundRect">
            <a:avLst/>
          </a:prstGeom>
          <a:solidFill>
            <a:schemeClr val="accent1">
              <a:lumMod val="50000"/>
              <a:alpha val="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Muestra 1.617 </a:t>
            </a:r>
          </a:p>
        </p:txBody>
      </p:sp>
    </p:spTree>
    <p:extLst>
      <p:ext uri="{BB962C8B-B14F-4D97-AF65-F5344CB8AC3E}">
        <p14:creationId xmlns:p14="http://schemas.microsoft.com/office/powerpoint/2010/main" val="1612868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E7413-A4AF-9041-B9EA-54F3365CC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3DA4B-8E6B-5F47-FBA2-E02C2C533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40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40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A581454-0160-01A2-4C7B-89C21B9FE3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BA25B4C-B42E-2967-AEF4-EE99D0CFCEA7}"/>
              </a:ext>
            </a:extLst>
          </p:cNvPr>
          <p:cNvCxnSpPr>
            <a:cxnSpLocks/>
          </p:cNvCxnSpPr>
          <p:nvPr/>
        </p:nvCxnSpPr>
        <p:spPr>
          <a:xfrm flipV="1">
            <a:off x="997430" y="1965704"/>
            <a:ext cx="0" cy="3774561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64C9CD9A-959C-82A9-1959-CB2952A05721}"/>
              </a:ext>
            </a:extLst>
          </p:cNvPr>
          <p:cNvSpPr/>
          <p:nvPr/>
        </p:nvSpPr>
        <p:spPr>
          <a:xfrm>
            <a:off x="822759" y="1511163"/>
            <a:ext cx="3370963" cy="454539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Estrategia de seguimiento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B7533AEE-ADCA-02F0-BBCA-B0AB8AC4DD6E}"/>
              </a:ext>
            </a:extLst>
          </p:cNvPr>
          <p:cNvSpPr/>
          <p:nvPr/>
        </p:nvSpPr>
        <p:spPr>
          <a:xfrm>
            <a:off x="1262269" y="2327389"/>
            <a:ext cx="5617499" cy="1181100"/>
          </a:xfrm>
          <a:prstGeom prst="roundRect">
            <a:avLst/>
          </a:prstGeom>
          <a:solidFill>
            <a:schemeClr val="accent1">
              <a:lumMod val="50000"/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73,3%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7 de cada 10 estudiantes activos reportan dificultades económicas.</a:t>
            </a: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A0E6EAFC-2CB6-4529-3D1E-D07CFD0857AE}"/>
              </a:ext>
            </a:extLst>
          </p:cNvPr>
          <p:cNvSpPr/>
          <p:nvPr/>
        </p:nvSpPr>
        <p:spPr>
          <a:xfrm>
            <a:off x="1262269" y="3693044"/>
            <a:ext cx="5617495" cy="1181101"/>
          </a:xfrm>
          <a:prstGeom prst="roundRect">
            <a:avLst/>
          </a:prstGeom>
          <a:solidFill>
            <a:schemeClr val="accent1">
              <a:lumMod val="50000"/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400" b="1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29,6%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Casi 3 de cada 10 estudiantes reporta que ha tenido algunas (448) o muchas dificultades emocionales (31).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FA4C6476-1B7B-69B1-87CA-E934371558D2}"/>
              </a:ext>
            </a:extLst>
          </p:cNvPr>
          <p:cNvSpPr/>
          <p:nvPr/>
        </p:nvSpPr>
        <p:spPr>
          <a:xfrm>
            <a:off x="1262270" y="5058699"/>
            <a:ext cx="5617494" cy="1440072"/>
          </a:xfrm>
          <a:prstGeom prst="roundRect">
            <a:avLst/>
          </a:prstGeom>
          <a:solidFill>
            <a:schemeClr val="accent1">
              <a:lumMod val="50000"/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400" b="1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43,5%</a:t>
            </a:r>
          </a:p>
          <a:p>
            <a:pPr marL="0" marR="0" lvl="0" indent="0" algn="ctr" defTabSz="914400" rtl="0" eaLnBrk="1" fontAlgn="auto" latinLnBrk="0" hangingPunct="1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2 de cada 5 estudiantes tienen un empleo paralelo, de esos 703 que trabajan, 53% declara que el trabajo si afecta su asistencia o rendimiento.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4B4E632A-3DD5-29DF-6311-5F4BF56E2B58}"/>
              </a:ext>
            </a:extLst>
          </p:cNvPr>
          <p:cNvCxnSpPr>
            <a:cxnSpLocks/>
          </p:cNvCxnSpPr>
          <p:nvPr/>
        </p:nvCxnSpPr>
        <p:spPr>
          <a:xfrm flipH="1">
            <a:off x="997428" y="2882765"/>
            <a:ext cx="253955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74FF1616-629B-BB26-9D35-40A4D154C261}"/>
              </a:ext>
            </a:extLst>
          </p:cNvPr>
          <p:cNvCxnSpPr>
            <a:cxnSpLocks/>
          </p:cNvCxnSpPr>
          <p:nvPr/>
        </p:nvCxnSpPr>
        <p:spPr>
          <a:xfrm flipH="1">
            <a:off x="997428" y="4244839"/>
            <a:ext cx="253955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5E1AAE35-42B7-EACA-ADBE-35A9C3E8FD5F}"/>
              </a:ext>
            </a:extLst>
          </p:cNvPr>
          <p:cNvCxnSpPr>
            <a:cxnSpLocks/>
          </p:cNvCxnSpPr>
          <p:nvPr/>
        </p:nvCxnSpPr>
        <p:spPr>
          <a:xfrm flipH="1">
            <a:off x="997428" y="5730739"/>
            <a:ext cx="253955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Imagen 59">
            <a:extLst>
              <a:ext uri="{FF2B5EF4-FFF2-40B4-BE49-F238E27FC236}">
                <a16:creationId xmlns:a16="http://schemas.microsoft.com/office/drawing/2014/main" id="{E15B9C6B-AC13-E986-F24A-2962E84BE6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945"/>
          <a:stretch>
            <a:fillRect/>
          </a:stretch>
        </p:blipFill>
        <p:spPr>
          <a:xfrm>
            <a:off x="7369646" y="1511163"/>
            <a:ext cx="4822354" cy="534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80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EF396-A34E-15DD-5051-749EBDFB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CD963-2446-E704-0240-A1716C530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Programa Becas Jóvenes </a:t>
            </a:r>
            <a:r>
              <a:rPr lang="es-CO" sz="4000" b="1" dirty="0" err="1">
                <a:solidFill>
                  <a:schemeClr val="accent1">
                    <a:lumMod val="50000"/>
                  </a:schemeClr>
                </a:solidFill>
              </a:rPr>
              <a:t>Pa</a:t>
            </a: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s-CO" sz="4000" b="1" dirty="0" err="1">
                <a:solidFill>
                  <a:schemeClr val="accent1">
                    <a:lumMod val="50000"/>
                  </a:schemeClr>
                </a:solidFill>
              </a:rPr>
              <a:t>Lante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529FF75-3ED8-77FB-15B0-AAB2A9FB24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0165BA6-1E58-E37D-30E8-554FC226D3FF}"/>
              </a:ext>
            </a:extLst>
          </p:cNvPr>
          <p:cNvSpPr/>
          <p:nvPr/>
        </p:nvSpPr>
        <p:spPr>
          <a:xfrm>
            <a:off x="267589" y="1284946"/>
            <a:ext cx="3660945" cy="40784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Encuesta de seguimiento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73EEDE0-CDE5-A234-D376-108E3A65F8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142223"/>
              </p:ext>
            </p:extLst>
          </p:nvPr>
        </p:nvGraphicFramePr>
        <p:xfrm>
          <a:off x="8159703" y="1855697"/>
          <a:ext cx="360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15B52BE-B7B0-8AA8-CF8E-E957432172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116658"/>
              </p:ext>
            </p:extLst>
          </p:nvPr>
        </p:nvGraphicFramePr>
        <p:xfrm>
          <a:off x="432297" y="1855696"/>
          <a:ext cx="3600000" cy="251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13BE66A-4CC3-7B66-A524-B151D05E3D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909444"/>
              </p:ext>
            </p:extLst>
          </p:nvPr>
        </p:nvGraphicFramePr>
        <p:xfrm>
          <a:off x="4210275" y="1855697"/>
          <a:ext cx="3600000" cy="2300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DA40EF3D-8BC9-9275-E70F-B796487997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410201"/>
              </p:ext>
            </p:extLst>
          </p:nvPr>
        </p:nvGraphicFramePr>
        <p:xfrm>
          <a:off x="1695288" y="4156467"/>
          <a:ext cx="4234395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5FBC8B9A-B06B-2265-E295-D303C87160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610845"/>
              </p:ext>
            </p:extLst>
          </p:nvPr>
        </p:nvGraphicFramePr>
        <p:xfrm>
          <a:off x="6262319" y="4156467"/>
          <a:ext cx="4212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701923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74EB-5FDF-4205-F89A-1FAA8878A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2D9D3-ED37-6804-350A-96671AE6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72" y="46708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Datos en Antioquia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9B0D01F-F820-8D32-3D58-FDC9A9414D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1B41AC3-39B4-11E6-6C35-CDE0B0EC9A42}"/>
              </a:ext>
            </a:extLst>
          </p:cNvPr>
          <p:cNvSpPr/>
          <p:nvPr/>
        </p:nvSpPr>
        <p:spPr>
          <a:xfrm>
            <a:off x="556463" y="3614578"/>
            <a:ext cx="5076233" cy="896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Para Antioquia, la TCB, se ubicó en el año 2024 en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57,42%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incluyendo los municipios certificados.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El dato sin municipios certificados es de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8,42%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6ED8C46A-8F49-0B39-3EDC-F4955C52DC92}"/>
              </a:ext>
            </a:extLst>
          </p:cNvPr>
          <p:cNvSpPr txBox="1"/>
          <p:nvPr/>
        </p:nvSpPr>
        <p:spPr>
          <a:xfrm>
            <a:off x="212171" y="5917320"/>
            <a:ext cx="1179305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1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lt"/>
                <a:cs typeface="+mn-lt"/>
              </a:rPr>
              <a:t>Nota:</a:t>
            </a:r>
            <a:r>
              <a:rPr kumimoji="0" lang="es-CO" sz="1200" b="0" i="1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lt"/>
                <a:cs typeface="+mn-lt"/>
              </a:rPr>
              <a:t> Elaboración propia con datos del Sistema Nacional de Información de la Educación Superior (SNIES), 2024, y Departamento Administrativo Nacional de Estadística (DANE), proyecciones poblacionales, actualización </a:t>
            </a: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lt"/>
                <a:cs typeface="+mn-lt"/>
              </a:rPr>
              <a:t>post COVID-19, sin municipios certificados. </a:t>
            </a:r>
            <a:r>
              <a:rPr kumimoji="0" lang="es-CO" sz="1200" b="0" i="1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lt"/>
                <a:cs typeface="+mn-lt"/>
              </a:rPr>
              <a:t>Información con corte a febrero, 2026. 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76509B7A-10C2-9224-6AA6-CD925B57499D}"/>
              </a:ext>
            </a:extLst>
          </p:cNvPr>
          <p:cNvSpPr txBox="1"/>
          <p:nvPr/>
        </p:nvSpPr>
        <p:spPr>
          <a:xfrm>
            <a:off x="6108699" y="2618429"/>
            <a:ext cx="5567695" cy="760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Para Antioquia, la TTI, para municipios no certificados en 2024, fue de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34,9%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4DA962A6-A551-458B-BAAA-5AFDBF7D45D3}"/>
              </a:ext>
            </a:extLst>
          </p:cNvPr>
          <p:cNvSpPr txBox="1"/>
          <p:nvPr/>
        </p:nvSpPr>
        <p:spPr>
          <a:xfrm>
            <a:off x="212172" y="6398850"/>
            <a:ext cx="117930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>
              <a:defRPr sz="1400" b="1" i="1">
                <a:solidFill>
                  <a:schemeClr val="bg2">
                    <a:lumMod val="25000"/>
                  </a:schemeClr>
                </a:solidFill>
                <a:latin typeface="+mj-lt"/>
                <a:ea typeface="+mn-lt"/>
                <a:cs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1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</a:rPr>
              <a:t>La tasa de tránsito inmediato para Antioquia en 2024 se calculó excluyendo los municipios certificados. La información proviene del SNIES del Ministerio de Educación Nacional.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</a:endParaRP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29197156-01EE-3D64-3732-362A73EA2444}"/>
              </a:ext>
            </a:extLst>
          </p:cNvPr>
          <p:cNvSpPr txBox="1"/>
          <p:nvPr/>
        </p:nvSpPr>
        <p:spPr>
          <a:xfrm>
            <a:off x="6047182" y="3579551"/>
            <a:ext cx="5565712" cy="1101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El tránsito a la educación superior evidencia una brecha territorial de 11 p.p. con respecto a la subregión de mayor tránsito, Magdalena medio,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46,4%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; y la de menor tránsito, Nordeste,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23,8%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7" name="TextBox 5">
            <a:extLst>
              <a:ext uri="{FF2B5EF4-FFF2-40B4-BE49-F238E27FC236}">
                <a16:creationId xmlns:a16="http://schemas.microsoft.com/office/drawing/2014/main" id="{C082B390-0DD0-EBA5-026A-8AD53E419C40}"/>
              </a:ext>
            </a:extLst>
          </p:cNvPr>
          <p:cNvSpPr txBox="1"/>
          <p:nvPr/>
        </p:nvSpPr>
        <p:spPr>
          <a:xfrm>
            <a:off x="6047182" y="5001229"/>
            <a:ext cx="5567695" cy="744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Cuatro subregiones presentan tasas inferiores al promedio departamental.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25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1090111A-C38C-119A-F810-ACFB70C0AE40}"/>
              </a:ext>
            </a:extLst>
          </p:cNvPr>
          <p:cNvSpPr txBox="1">
            <a:spLocks/>
          </p:cNvSpPr>
          <p:nvPr/>
        </p:nvSpPr>
        <p:spPr>
          <a:xfrm>
            <a:off x="1323866" y="1711809"/>
            <a:ext cx="5076233" cy="856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En términos de cobertura: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2AA37B69-42DA-4F96-8B4D-D3162126B6A7}"/>
              </a:ext>
            </a:extLst>
          </p:cNvPr>
          <p:cNvSpPr txBox="1">
            <a:spLocks/>
          </p:cNvSpPr>
          <p:nvPr/>
        </p:nvSpPr>
        <p:spPr>
          <a:xfrm>
            <a:off x="6816195" y="1712907"/>
            <a:ext cx="5076233" cy="856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En términos de tránsito: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D10EFF04-5F5B-466D-AC96-CC0A021145E3}"/>
              </a:ext>
            </a:extLst>
          </p:cNvPr>
          <p:cNvSpPr/>
          <p:nvPr/>
        </p:nvSpPr>
        <p:spPr>
          <a:xfrm>
            <a:off x="600665" y="2434667"/>
            <a:ext cx="4285659" cy="4571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BEE25455-CFE8-DBD0-9BA1-9F3BBDF33FE2}"/>
              </a:ext>
            </a:extLst>
          </p:cNvPr>
          <p:cNvSpPr/>
          <p:nvPr/>
        </p:nvSpPr>
        <p:spPr>
          <a:xfrm>
            <a:off x="6175965" y="2408556"/>
            <a:ext cx="4158659" cy="4571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5" name="Gráfico 34" descr="Map with pin contorno">
            <a:extLst>
              <a:ext uri="{FF2B5EF4-FFF2-40B4-BE49-F238E27FC236}">
                <a16:creationId xmlns:a16="http://schemas.microsoft.com/office/drawing/2014/main" id="{9DBDA5B1-B9DD-E27B-CDC9-C94C90A594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463" y="1689891"/>
            <a:ext cx="784570" cy="784570"/>
          </a:xfrm>
          <a:prstGeom prst="rect">
            <a:avLst/>
          </a:prstGeom>
        </p:spPr>
      </p:pic>
      <p:pic>
        <p:nvPicPr>
          <p:cNvPr id="37" name="Gráfico 36" descr="Schoolhouse contorno">
            <a:extLst>
              <a:ext uri="{FF2B5EF4-FFF2-40B4-BE49-F238E27FC236}">
                <a16:creationId xmlns:a16="http://schemas.microsoft.com/office/drawing/2014/main" id="{3BA116C9-9955-9504-88BE-FE01E8DFDF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3097" y="1657991"/>
            <a:ext cx="798585" cy="7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32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B3C0-6618-35F7-6BB2-0848105F1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F2FE0-4E04-95AE-9FCA-98C97FE93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Semestre Cero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47554D1-E84E-DDBF-565D-562A0E4ADB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pic>
        <p:nvPicPr>
          <p:cNvPr id="27" name="Imagen 11">
            <a:extLst>
              <a:ext uri="{FF2B5EF4-FFF2-40B4-BE49-F238E27FC236}">
                <a16:creationId xmlns:a16="http://schemas.microsoft.com/office/drawing/2014/main" id="{1DCFD8DD-94F5-E865-A16D-D0FD4262E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9" b="9135"/>
          <a:stretch>
            <a:fillRect/>
          </a:stretch>
        </p:blipFill>
        <p:spPr bwMode="auto">
          <a:xfrm>
            <a:off x="0" y="1160688"/>
            <a:ext cx="4914900" cy="56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ítulo 1">
            <a:extLst>
              <a:ext uri="{FF2B5EF4-FFF2-40B4-BE49-F238E27FC236}">
                <a16:creationId xmlns:a16="http://schemas.microsoft.com/office/drawing/2014/main" id="{2535F07D-3ED0-A04C-E51D-26E8AAABFBE6}"/>
              </a:ext>
            </a:extLst>
          </p:cNvPr>
          <p:cNvSpPr txBox="1">
            <a:spLocks/>
          </p:cNvSpPr>
          <p:nvPr/>
        </p:nvSpPr>
        <p:spPr>
          <a:xfrm>
            <a:off x="5194300" y="1493838"/>
            <a:ext cx="6629400" cy="1317625"/>
          </a:xfrm>
          <a:prstGeom prst="rect">
            <a:avLst/>
          </a:prstGeom>
          <a:noFill/>
          <a:ln w="762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 Display" panose="02110004020202020204"/>
                <a:ea typeface="+mj-ea"/>
                <a:cs typeface="Segoe UI" panose="020B0502040204020203" pitchFamily="34" charset="0"/>
              </a:rPr>
              <a:t>Programa de fortalecimiento para la transición de la educación media a la educación terciaria a través del mejoramiento de competencias académicas y socioeducativas.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E186B06-1443-DDCE-3EEE-A9C8E96F9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163" y="3086101"/>
            <a:ext cx="6565674" cy="2552699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117CE694-8225-9127-70D1-3EEC63B0B97B}"/>
              </a:ext>
            </a:extLst>
          </p:cNvPr>
          <p:cNvSpPr txBox="1"/>
          <p:nvPr/>
        </p:nvSpPr>
        <p:spPr>
          <a:xfrm>
            <a:off x="5194300" y="5728772"/>
            <a:ext cx="6397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Aliado.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 Display (Títulos)"/>
                <a:ea typeface="+mn-ea"/>
                <a:cs typeface="+mn-cs"/>
              </a:rPr>
              <a:t>Universidad de Antioquia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50000"/>
                </a:srgbClr>
              </a:solidFill>
              <a:effectLst/>
              <a:uLnTx/>
              <a:uFillTx/>
              <a:latin typeface="Aptos Display (Títulos)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224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8286-D7B1-EE12-2960-116986BDA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6300E5-FD1C-8C1C-7619-257A4E63C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Semestre Cero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ABB4928-6ECE-5A19-93F3-AD12285471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D9091C8-C575-9940-9E07-D45E02EA7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50" y="1550222"/>
            <a:ext cx="10299700" cy="47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04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0EF75-A732-8657-6191-063C6C25E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1CD08-FB28-085F-A825-A696641F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Semestre Cero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AEC3049-1423-FB4A-4A9A-F5FCC3DD4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C105910-6FD1-C53D-68A5-E41FEC6FE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00" y="1629775"/>
            <a:ext cx="9779000" cy="487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46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C48D5-1873-D8FD-5BB1-2608EBC5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869254-5A6A-C007-5200-4CA618121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Semestre Cero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9C7CF1B-F4DC-47AF-BDC6-0F0E229BD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214686"/>
            <a:ext cx="851210" cy="896190"/>
          </a:xfrm>
          <a:prstGeom prst="rect">
            <a:avLst/>
          </a:prstGeom>
        </p:spPr>
      </p:pic>
      <p:pic>
        <p:nvPicPr>
          <p:cNvPr id="5" name="Imagen 7">
            <a:extLst>
              <a:ext uri="{FF2B5EF4-FFF2-40B4-BE49-F238E27FC236}">
                <a16:creationId xmlns:a16="http://schemas.microsoft.com/office/drawing/2014/main" id="{8BDF6043-E7D8-9BDF-BEB3-07BDA45B5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6" t="662" r="21375"/>
          <a:stretch>
            <a:fillRect/>
          </a:stretch>
        </p:blipFill>
        <p:spPr bwMode="auto">
          <a:xfrm>
            <a:off x="7035800" y="1506915"/>
            <a:ext cx="5156200" cy="535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D57C67-B68F-0102-7AE7-7D73A765A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83" y="1325563"/>
            <a:ext cx="6081123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15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3558-41F4-6BD7-D4FD-1F9BD004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C76F2C-C1E0-EB71-E807-A88805D8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>
                <a:solidFill>
                  <a:schemeClr val="accent1">
                    <a:lumMod val="50000"/>
                  </a:schemeClr>
                </a:solidFill>
              </a:rPr>
              <a:t>Empresarios por la Educación</a:t>
            </a:r>
            <a:endParaRPr lang="es-CO" sz="3200" b="1" noProof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E8996E2-C02D-07B9-DDD5-2DE90854F2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20" name="Diagrama de flujo: proceso alternativo 19">
            <a:extLst>
              <a:ext uri="{FF2B5EF4-FFF2-40B4-BE49-F238E27FC236}">
                <a16:creationId xmlns:a16="http://schemas.microsoft.com/office/drawing/2014/main" id="{DBF73B5C-1AB2-7CBC-77D6-1302C18C59E5}"/>
              </a:ext>
            </a:extLst>
          </p:cNvPr>
          <p:cNvSpPr/>
          <p:nvPr/>
        </p:nvSpPr>
        <p:spPr>
          <a:xfrm>
            <a:off x="292609" y="3576767"/>
            <a:ext cx="2664000" cy="2469104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Iniciativa de datos abiertos concebida en 2019 y lanzada en 2020 bajo el liderazgo de la fundación Empresarios por la Educación (</a:t>
            </a:r>
            <a:r>
              <a:rPr lang="es-CO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ExE</a:t>
            </a: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)..</a:t>
            </a:r>
            <a:endParaRPr lang="es-CO" i="1" noProof="0" dirty="0">
              <a:solidFill>
                <a:schemeClr val="tx1">
                  <a:lumMod val="85000"/>
                  <a:lumOff val="15000"/>
                </a:schemeClr>
              </a:solidFill>
              <a:latin typeface="Aptos Narrow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56" name="Diagrama de flujo: proceso alternativo 55">
            <a:extLst>
              <a:ext uri="{FF2B5EF4-FFF2-40B4-BE49-F238E27FC236}">
                <a16:creationId xmlns:a16="http://schemas.microsoft.com/office/drawing/2014/main" id="{AA2EBB16-02A7-F65C-E41E-5C932241D58B}"/>
              </a:ext>
            </a:extLst>
          </p:cNvPr>
          <p:cNvSpPr/>
          <p:nvPr/>
        </p:nvSpPr>
        <p:spPr>
          <a:xfrm>
            <a:off x="3233748" y="3567847"/>
            <a:ext cx="2664000" cy="2469104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Busca proveer insumos para comprender las dinámicas estructurales del sistema educativo a nivel nacional, </a:t>
            </a:r>
            <a:endParaRPr lang="es-CO" i="1" noProof="0" dirty="0">
              <a:solidFill>
                <a:schemeClr val="tx1">
                  <a:lumMod val="85000"/>
                  <a:lumOff val="15000"/>
                </a:schemeClr>
              </a:solidFill>
              <a:latin typeface="Aptos Narrow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65" name="Diagrama de flujo: proceso alternativo 64">
            <a:extLst>
              <a:ext uri="{FF2B5EF4-FFF2-40B4-BE49-F238E27FC236}">
                <a16:creationId xmlns:a16="http://schemas.microsoft.com/office/drawing/2014/main" id="{198A0AF1-0675-5EA2-FA05-89D625C1111B}"/>
              </a:ext>
            </a:extLst>
          </p:cNvPr>
          <p:cNvSpPr/>
          <p:nvPr/>
        </p:nvSpPr>
        <p:spPr>
          <a:xfrm>
            <a:off x="6174886" y="3547871"/>
            <a:ext cx="2858843" cy="2722299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Logra articular y unificar más de 80 fuentes de información distintas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.</a:t>
            </a: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 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M</a:t>
            </a:r>
            <a:r>
              <a:rPr lang="es-CO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onitorea</a:t>
            </a: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 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sistemáticamente </a:t>
            </a: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más de 300 indicadores clave del sector y cuenta con series históricas de más de 10 años. </a:t>
            </a:r>
            <a:endParaRPr lang="es-CO" i="1" noProof="0" dirty="0">
              <a:solidFill>
                <a:schemeClr val="tx1">
                  <a:lumMod val="85000"/>
                  <a:lumOff val="15000"/>
                </a:schemeClr>
              </a:solidFill>
              <a:latin typeface="Aptos Narrow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67" name="Diagrama de flujo: proceso alternativo 66">
            <a:extLst>
              <a:ext uri="{FF2B5EF4-FFF2-40B4-BE49-F238E27FC236}">
                <a16:creationId xmlns:a16="http://schemas.microsoft.com/office/drawing/2014/main" id="{5460941A-9E95-4EC3-3BF7-87C1A4556C6D}"/>
              </a:ext>
            </a:extLst>
          </p:cNvPr>
          <p:cNvSpPr/>
          <p:nvPr/>
        </p:nvSpPr>
        <p:spPr>
          <a:xfrm>
            <a:off x="9415968" y="3523645"/>
            <a:ext cx="2664000" cy="2469104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s-CO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Recopila y difunde indicadores clave abarcando todas las etapas de formación.</a:t>
            </a:r>
            <a:endParaRPr lang="es-CO" i="1" noProof="0" dirty="0">
              <a:solidFill>
                <a:schemeClr val="tx1">
                  <a:lumMod val="85000"/>
                  <a:lumOff val="15000"/>
                </a:schemeClr>
              </a:solidFill>
              <a:latin typeface="Aptos Narrow" panose="020B0004020202020204" pitchFamily="34" charset="0"/>
              <a:cs typeface="Poppins" panose="00000500000000000000" pitchFamily="2" charset="0"/>
            </a:endParaRPr>
          </a:p>
        </p:txBody>
      </p:sp>
      <p:grpSp>
        <p:nvGrpSpPr>
          <p:cNvPr id="68" name="Группа 1">
            <a:extLst>
              <a:ext uri="{FF2B5EF4-FFF2-40B4-BE49-F238E27FC236}">
                <a16:creationId xmlns:a16="http://schemas.microsoft.com/office/drawing/2014/main" id="{436D5ED5-2241-751B-4467-1A46C99759A9}"/>
              </a:ext>
            </a:extLst>
          </p:cNvPr>
          <p:cNvGrpSpPr/>
          <p:nvPr/>
        </p:nvGrpSpPr>
        <p:grpSpPr>
          <a:xfrm>
            <a:off x="364609" y="2608105"/>
            <a:ext cx="2520000" cy="792000"/>
            <a:chOff x="558800" y="2759075"/>
            <a:chExt cx="3590925" cy="989012"/>
          </a:xfrm>
          <a:solidFill>
            <a:schemeClr val="accent4">
              <a:lumMod val="75000"/>
            </a:schemeClr>
          </a:solidFill>
        </p:grpSpPr>
        <p:sp>
          <p:nvSpPr>
            <p:cNvPr id="69" name="Google Shape;1710;p61">
              <a:extLst>
                <a:ext uri="{FF2B5EF4-FFF2-40B4-BE49-F238E27FC236}">
                  <a16:creationId xmlns:a16="http://schemas.microsoft.com/office/drawing/2014/main" id="{17813B8C-67FC-8442-7010-57C452FE788C}"/>
                </a:ext>
              </a:extLst>
            </p:cNvPr>
            <p:cNvSpPr/>
            <p:nvPr/>
          </p:nvSpPr>
          <p:spPr>
            <a:xfrm>
              <a:off x="558800" y="2759075"/>
              <a:ext cx="3590925" cy="989012"/>
            </a:xfrm>
            <a:custGeom>
              <a:avLst/>
              <a:gdLst/>
              <a:ahLst/>
              <a:cxnLst/>
              <a:rect l="l" t="t" r="r" b="b"/>
              <a:pathLst>
                <a:path w="876" h="241" extrusionOk="0">
                  <a:moveTo>
                    <a:pt x="862" y="78"/>
                  </a:moveTo>
                  <a:cubicBezTo>
                    <a:pt x="508" y="78"/>
                    <a:pt x="508" y="78"/>
                    <a:pt x="508" y="78"/>
                  </a:cubicBezTo>
                  <a:cubicBezTo>
                    <a:pt x="473" y="39"/>
                    <a:pt x="473" y="39"/>
                    <a:pt x="473" y="39"/>
                  </a:cubicBezTo>
                  <a:cubicBezTo>
                    <a:pt x="438" y="0"/>
                    <a:pt x="438" y="0"/>
                    <a:pt x="438" y="0"/>
                  </a:cubicBezTo>
                  <a:cubicBezTo>
                    <a:pt x="403" y="39"/>
                    <a:pt x="403" y="39"/>
                    <a:pt x="403" y="39"/>
                  </a:cubicBezTo>
                  <a:cubicBezTo>
                    <a:pt x="368" y="78"/>
                    <a:pt x="368" y="78"/>
                    <a:pt x="368" y="78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36" y="78"/>
                    <a:pt x="0" y="115"/>
                    <a:pt x="0" y="160"/>
                  </a:cubicBezTo>
                  <a:cubicBezTo>
                    <a:pt x="0" y="205"/>
                    <a:pt x="36" y="241"/>
                    <a:pt x="81" y="241"/>
                  </a:cubicBezTo>
                  <a:cubicBezTo>
                    <a:pt x="862" y="241"/>
                    <a:pt x="862" y="241"/>
                    <a:pt x="862" y="241"/>
                  </a:cubicBezTo>
                  <a:cubicBezTo>
                    <a:pt x="870" y="241"/>
                    <a:pt x="876" y="235"/>
                    <a:pt x="876" y="227"/>
                  </a:cubicBezTo>
                  <a:cubicBezTo>
                    <a:pt x="876" y="93"/>
                    <a:pt x="876" y="93"/>
                    <a:pt x="876" y="93"/>
                  </a:cubicBezTo>
                  <a:cubicBezTo>
                    <a:pt x="876" y="85"/>
                    <a:pt x="870" y="78"/>
                    <a:pt x="862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1721;p61">
              <a:extLst>
                <a:ext uri="{FF2B5EF4-FFF2-40B4-BE49-F238E27FC236}">
                  <a16:creationId xmlns:a16="http://schemas.microsoft.com/office/drawing/2014/main" id="{07479CFC-92D4-6D4E-5F6A-55875F5AB47D}"/>
                </a:ext>
              </a:extLst>
            </p:cNvPr>
            <p:cNvSpPr txBox="1"/>
            <p:nvPr/>
          </p:nvSpPr>
          <p:spPr>
            <a:xfrm>
              <a:off x="801380" y="3160712"/>
              <a:ext cx="3105764" cy="52228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400"/>
                <a:buFont typeface="Montserrat"/>
                <a:buNone/>
              </a:pPr>
              <a:r>
                <a:rPr lang="en-US" sz="2400" b="1" i="0" u="none" err="1">
                  <a:solidFill>
                    <a:srgbClr val="FFFFFF"/>
                  </a:solidFill>
                  <a:latin typeface="+mj-lt"/>
                  <a:ea typeface="Montserrat"/>
                  <a:cs typeface="Montserrat"/>
                  <a:sym typeface="Montserrat"/>
                </a:rPr>
                <a:t>Naturaleza</a:t>
              </a:r>
              <a:endParaRPr sz="1200">
                <a:latin typeface="+mj-lt"/>
              </a:endParaRPr>
            </a:p>
          </p:txBody>
        </p:sp>
      </p:grpSp>
      <p:grpSp>
        <p:nvGrpSpPr>
          <p:cNvPr id="71" name="Группа 1">
            <a:extLst>
              <a:ext uri="{FF2B5EF4-FFF2-40B4-BE49-F238E27FC236}">
                <a16:creationId xmlns:a16="http://schemas.microsoft.com/office/drawing/2014/main" id="{E6B86CF7-871A-3A58-050B-737AA4C08139}"/>
              </a:ext>
            </a:extLst>
          </p:cNvPr>
          <p:cNvGrpSpPr/>
          <p:nvPr/>
        </p:nvGrpSpPr>
        <p:grpSpPr>
          <a:xfrm>
            <a:off x="3287641" y="2595913"/>
            <a:ext cx="2520000" cy="792000"/>
            <a:chOff x="558800" y="2759075"/>
            <a:chExt cx="3590925" cy="989012"/>
          </a:xfrm>
          <a:solidFill>
            <a:schemeClr val="accent4">
              <a:lumMod val="75000"/>
            </a:schemeClr>
          </a:solidFill>
        </p:grpSpPr>
        <p:sp>
          <p:nvSpPr>
            <p:cNvPr id="72" name="Google Shape;1710;p61">
              <a:extLst>
                <a:ext uri="{FF2B5EF4-FFF2-40B4-BE49-F238E27FC236}">
                  <a16:creationId xmlns:a16="http://schemas.microsoft.com/office/drawing/2014/main" id="{D3B3BDA9-F2A3-2950-FD06-D2ED6F7B1B36}"/>
                </a:ext>
              </a:extLst>
            </p:cNvPr>
            <p:cNvSpPr/>
            <p:nvPr/>
          </p:nvSpPr>
          <p:spPr>
            <a:xfrm>
              <a:off x="558800" y="2759075"/>
              <a:ext cx="3590925" cy="989012"/>
            </a:xfrm>
            <a:custGeom>
              <a:avLst/>
              <a:gdLst/>
              <a:ahLst/>
              <a:cxnLst/>
              <a:rect l="l" t="t" r="r" b="b"/>
              <a:pathLst>
                <a:path w="876" h="241" extrusionOk="0">
                  <a:moveTo>
                    <a:pt x="862" y="78"/>
                  </a:moveTo>
                  <a:cubicBezTo>
                    <a:pt x="508" y="78"/>
                    <a:pt x="508" y="78"/>
                    <a:pt x="508" y="78"/>
                  </a:cubicBezTo>
                  <a:cubicBezTo>
                    <a:pt x="473" y="39"/>
                    <a:pt x="473" y="39"/>
                    <a:pt x="473" y="39"/>
                  </a:cubicBezTo>
                  <a:cubicBezTo>
                    <a:pt x="438" y="0"/>
                    <a:pt x="438" y="0"/>
                    <a:pt x="438" y="0"/>
                  </a:cubicBezTo>
                  <a:cubicBezTo>
                    <a:pt x="403" y="39"/>
                    <a:pt x="403" y="39"/>
                    <a:pt x="403" y="39"/>
                  </a:cubicBezTo>
                  <a:cubicBezTo>
                    <a:pt x="368" y="78"/>
                    <a:pt x="368" y="78"/>
                    <a:pt x="368" y="78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36" y="78"/>
                    <a:pt x="0" y="115"/>
                    <a:pt x="0" y="160"/>
                  </a:cubicBezTo>
                  <a:cubicBezTo>
                    <a:pt x="0" y="205"/>
                    <a:pt x="36" y="241"/>
                    <a:pt x="81" y="241"/>
                  </a:cubicBezTo>
                  <a:cubicBezTo>
                    <a:pt x="862" y="241"/>
                    <a:pt x="862" y="241"/>
                    <a:pt x="862" y="241"/>
                  </a:cubicBezTo>
                  <a:cubicBezTo>
                    <a:pt x="870" y="241"/>
                    <a:pt x="876" y="235"/>
                    <a:pt x="876" y="227"/>
                  </a:cubicBezTo>
                  <a:cubicBezTo>
                    <a:pt x="876" y="93"/>
                    <a:pt x="876" y="93"/>
                    <a:pt x="876" y="93"/>
                  </a:cubicBezTo>
                  <a:cubicBezTo>
                    <a:pt x="876" y="85"/>
                    <a:pt x="870" y="78"/>
                    <a:pt x="862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1721;p61">
              <a:extLst>
                <a:ext uri="{FF2B5EF4-FFF2-40B4-BE49-F238E27FC236}">
                  <a16:creationId xmlns:a16="http://schemas.microsoft.com/office/drawing/2014/main" id="{BD3371D2-ABD4-8E7A-D819-BB031F00378D}"/>
                </a:ext>
              </a:extLst>
            </p:cNvPr>
            <p:cNvSpPr txBox="1"/>
            <p:nvPr/>
          </p:nvSpPr>
          <p:spPr>
            <a:xfrm>
              <a:off x="801380" y="3160712"/>
              <a:ext cx="3105764" cy="52228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400"/>
                <a:buFont typeface="Montserrat"/>
                <a:buNone/>
              </a:pPr>
              <a:r>
                <a:rPr lang="en-US" sz="2400" b="1" dirty="0" err="1">
                  <a:solidFill>
                    <a:srgbClr val="FFFFFF"/>
                  </a:solidFill>
                  <a:latin typeface="+mj-lt"/>
                  <a:sym typeface="Montserrat"/>
                </a:rPr>
                <a:t>Enfoque</a:t>
              </a:r>
              <a:endParaRPr sz="1200" dirty="0">
                <a:latin typeface="+mj-lt"/>
              </a:endParaRPr>
            </a:p>
          </p:txBody>
        </p:sp>
      </p:grpSp>
      <p:grpSp>
        <p:nvGrpSpPr>
          <p:cNvPr id="74" name="Группа 1">
            <a:extLst>
              <a:ext uri="{FF2B5EF4-FFF2-40B4-BE49-F238E27FC236}">
                <a16:creationId xmlns:a16="http://schemas.microsoft.com/office/drawing/2014/main" id="{4E0191D0-0235-42DC-C722-E4148F842588}"/>
              </a:ext>
            </a:extLst>
          </p:cNvPr>
          <p:cNvGrpSpPr/>
          <p:nvPr/>
        </p:nvGrpSpPr>
        <p:grpSpPr>
          <a:xfrm>
            <a:off x="6186289" y="2608105"/>
            <a:ext cx="2520000" cy="792000"/>
            <a:chOff x="558800" y="2759075"/>
            <a:chExt cx="3590925" cy="989012"/>
          </a:xfrm>
          <a:solidFill>
            <a:schemeClr val="accent4">
              <a:lumMod val="75000"/>
            </a:schemeClr>
          </a:solidFill>
        </p:grpSpPr>
        <p:sp>
          <p:nvSpPr>
            <p:cNvPr id="75" name="Google Shape;1710;p61">
              <a:extLst>
                <a:ext uri="{FF2B5EF4-FFF2-40B4-BE49-F238E27FC236}">
                  <a16:creationId xmlns:a16="http://schemas.microsoft.com/office/drawing/2014/main" id="{E899B156-740E-EF44-B353-528824555307}"/>
                </a:ext>
              </a:extLst>
            </p:cNvPr>
            <p:cNvSpPr/>
            <p:nvPr/>
          </p:nvSpPr>
          <p:spPr>
            <a:xfrm>
              <a:off x="558800" y="2759075"/>
              <a:ext cx="3590925" cy="989012"/>
            </a:xfrm>
            <a:custGeom>
              <a:avLst/>
              <a:gdLst/>
              <a:ahLst/>
              <a:cxnLst/>
              <a:rect l="l" t="t" r="r" b="b"/>
              <a:pathLst>
                <a:path w="876" h="241" extrusionOk="0">
                  <a:moveTo>
                    <a:pt x="862" y="78"/>
                  </a:moveTo>
                  <a:cubicBezTo>
                    <a:pt x="508" y="78"/>
                    <a:pt x="508" y="78"/>
                    <a:pt x="508" y="78"/>
                  </a:cubicBezTo>
                  <a:cubicBezTo>
                    <a:pt x="473" y="39"/>
                    <a:pt x="473" y="39"/>
                    <a:pt x="473" y="39"/>
                  </a:cubicBezTo>
                  <a:cubicBezTo>
                    <a:pt x="438" y="0"/>
                    <a:pt x="438" y="0"/>
                    <a:pt x="438" y="0"/>
                  </a:cubicBezTo>
                  <a:cubicBezTo>
                    <a:pt x="403" y="39"/>
                    <a:pt x="403" y="39"/>
                    <a:pt x="403" y="39"/>
                  </a:cubicBezTo>
                  <a:cubicBezTo>
                    <a:pt x="368" y="78"/>
                    <a:pt x="368" y="78"/>
                    <a:pt x="368" y="78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36" y="78"/>
                    <a:pt x="0" y="115"/>
                    <a:pt x="0" y="160"/>
                  </a:cubicBezTo>
                  <a:cubicBezTo>
                    <a:pt x="0" y="205"/>
                    <a:pt x="36" y="241"/>
                    <a:pt x="81" y="241"/>
                  </a:cubicBezTo>
                  <a:cubicBezTo>
                    <a:pt x="862" y="241"/>
                    <a:pt x="862" y="241"/>
                    <a:pt x="862" y="241"/>
                  </a:cubicBezTo>
                  <a:cubicBezTo>
                    <a:pt x="870" y="241"/>
                    <a:pt x="876" y="235"/>
                    <a:pt x="876" y="227"/>
                  </a:cubicBezTo>
                  <a:cubicBezTo>
                    <a:pt x="876" y="93"/>
                    <a:pt x="876" y="93"/>
                    <a:pt x="876" y="93"/>
                  </a:cubicBezTo>
                  <a:cubicBezTo>
                    <a:pt x="876" y="85"/>
                    <a:pt x="870" y="78"/>
                    <a:pt x="862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721;p61">
              <a:extLst>
                <a:ext uri="{FF2B5EF4-FFF2-40B4-BE49-F238E27FC236}">
                  <a16:creationId xmlns:a16="http://schemas.microsoft.com/office/drawing/2014/main" id="{DBC2DA60-5AA5-5A97-9DF3-A859734FC0F2}"/>
                </a:ext>
              </a:extLst>
            </p:cNvPr>
            <p:cNvSpPr txBox="1"/>
            <p:nvPr/>
          </p:nvSpPr>
          <p:spPr>
            <a:xfrm>
              <a:off x="801380" y="3160712"/>
              <a:ext cx="3105764" cy="52228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400"/>
                <a:buFont typeface="Montserrat"/>
                <a:buNone/>
              </a:pPr>
              <a:r>
                <a:rPr lang="en-US" sz="2400" b="1" i="0" u="none">
                  <a:solidFill>
                    <a:srgbClr val="FFFFFF"/>
                  </a:solidFill>
                  <a:latin typeface="+mj-lt"/>
                  <a:ea typeface="Montserrat"/>
                  <a:cs typeface="Montserrat"/>
                  <a:sym typeface="Montserrat"/>
                </a:rPr>
                <a:t>Escala</a:t>
              </a:r>
              <a:endParaRPr sz="1200">
                <a:latin typeface="+mj-lt"/>
              </a:endParaRPr>
            </a:p>
          </p:txBody>
        </p:sp>
      </p:grpSp>
      <p:grpSp>
        <p:nvGrpSpPr>
          <p:cNvPr id="77" name="Группа 1">
            <a:extLst>
              <a:ext uri="{FF2B5EF4-FFF2-40B4-BE49-F238E27FC236}">
                <a16:creationId xmlns:a16="http://schemas.microsoft.com/office/drawing/2014/main" id="{0B234B35-1E61-B7C4-028B-FCB231F35E11}"/>
              </a:ext>
            </a:extLst>
          </p:cNvPr>
          <p:cNvGrpSpPr/>
          <p:nvPr/>
        </p:nvGrpSpPr>
        <p:grpSpPr>
          <a:xfrm>
            <a:off x="9487969" y="2595913"/>
            <a:ext cx="2520000" cy="792000"/>
            <a:chOff x="558800" y="2759075"/>
            <a:chExt cx="3590925" cy="989012"/>
          </a:xfrm>
          <a:solidFill>
            <a:schemeClr val="accent4">
              <a:lumMod val="75000"/>
            </a:schemeClr>
          </a:solidFill>
        </p:grpSpPr>
        <p:sp>
          <p:nvSpPr>
            <p:cNvPr id="78" name="Google Shape;1710;p61">
              <a:extLst>
                <a:ext uri="{FF2B5EF4-FFF2-40B4-BE49-F238E27FC236}">
                  <a16:creationId xmlns:a16="http://schemas.microsoft.com/office/drawing/2014/main" id="{C060BF9B-3EA3-61E2-FB34-340C05243D39}"/>
                </a:ext>
              </a:extLst>
            </p:cNvPr>
            <p:cNvSpPr/>
            <p:nvPr/>
          </p:nvSpPr>
          <p:spPr>
            <a:xfrm>
              <a:off x="558800" y="2759075"/>
              <a:ext cx="3590925" cy="989012"/>
            </a:xfrm>
            <a:custGeom>
              <a:avLst/>
              <a:gdLst/>
              <a:ahLst/>
              <a:cxnLst/>
              <a:rect l="l" t="t" r="r" b="b"/>
              <a:pathLst>
                <a:path w="876" h="241" extrusionOk="0">
                  <a:moveTo>
                    <a:pt x="862" y="78"/>
                  </a:moveTo>
                  <a:cubicBezTo>
                    <a:pt x="508" y="78"/>
                    <a:pt x="508" y="78"/>
                    <a:pt x="508" y="78"/>
                  </a:cubicBezTo>
                  <a:cubicBezTo>
                    <a:pt x="473" y="39"/>
                    <a:pt x="473" y="39"/>
                    <a:pt x="473" y="39"/>
                  </a:cubicBezTo>
                  <a:cubicBezTo>
                    <a:pt x="438" y="0"/>
                    <a:pt x="438" y="0"/>
                    <a:pt x="438" y="0"/>
                  </a:cubicBezTo>
                  <a:cubicBezTo>
                    <a:pt x="403" y="39"/>
                    <a:pt x="403" y="39"/>
                    <a:pt x="403" y="39"/>
                  </a:cubicBezTo>
                  <a:cubicBezTo>
                    <a:pt x="368" y="78"/>
                    <a:pt x="368" y="78"/>
                    <a:pt x="368" y="78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36" y="78"/>
                    <a:pt x="0" y="115"/>
                    <a:pt x="0" y="160"/>
                  </a:cubicBezTo>
                  <a:cubicBezTo>
                    <a:pt x="0" y="205"/>
                    <a:pt x="36" y="241"/>
                    <a:pt x="81" y="241"/>
                  </a:cubicBezTo>
                  <a:cubicBezTo>
                    <a:pt x="862" y="241"/>
                    <a:pt x="862" y="241"/>
                    <a:pt x="862" y="241"/>
                  </a:cubicBezTo>
                  <a:cubicBezTo>
                    <a:pt x="870" y="241"/>
                    <a:pt x="876" y="235"/>
                    <a:pt x="876" y="227"/>
                  </a:cubicBezTo>
                  <a:cubicBezTo>
                    <a:pt x="876" y="93"/>
                    <a:pt x="876" y="93"/>
                    <a:pt x="876" y="93"/>
                  </a:cubicBezTo>
                  <a:cubicBezTo>
                    <a:pt x="876" y="85"/>
                    <a:pt x="870" y="78"/>
                    <a:pt x="862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721;p61">
              <a:extLst>
                <a:ext uri="{FF2B5EF4-FFF2-40B4-BE49-F238E27FC236}">
                  <a16:creationId xmlns:a16="http://schemas.microsoft.com/office/drawing/2014/main" id="{E7A2F948-6390-9EFE-BBB9-F310D986FBC3}"/>
                </a:ext>
              </a:extLst>
            </p:cNvPr>
            <p:cNvSpPr txBox="1"/>
            <p:nvPr/>
          </p:nvSpPr>
          <p:spPr>
            <a:xfrm>
              <a:off x="801380" y="3160712"/>
              <a:ext cx="3105764" cy="52228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400"/>
                <a:buFont typeface="Montserrat"/>
                <a:buNone/>
              </a:pPr>
              <a:r>
                <a:rPr lang="en-US" sz="2400" b="1" i="0" u="none" dirty="0" err="1">
                  <a:solidFill>
                    <a:srgbClr val="FFFFFF"/>
                  </a:solidFill>
                  <a:latin typeface="+mj-lt"/>
                  <a:ea typeface="Montserrat"/>
                  <a:cs typeface="Montserrat"/>
                  <a:sym typeface="Montserrat"/>
                </a:rPr>
                <a:t>Objeto</a:t>
              </a:r>
              <a:endParaRPr sz="1200" dirty="0">
                <a:latin typeface="+mj-lt"/>
              </a:endParaRPr>
            </a:p>
          </p:txBody>
        </p:sp>
      </p:grpSp>
      <p:pic>
        <p:nvPicPr>
          <p:cNvPr id="80" name="Imagen 79" descr="Fundación Empresarios por la Educación FExE">
            <a:extLst>
              <a:ext uri="{FF2B5EF4-FFF2-40B4-BE49-F238E27FC236}">
                <a16:creationId xmlns:a16="http://schemas.microsoft.com/office/drawing/2014/main" id="{E15C3041-CCF4-3B93-910A-F2BED5051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009" y="1380663"/>
            <a:ext cx="3209982" cy="99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9A925-BBFB-CCD8-E3D3-E4492B929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B555CF-D23F-4498-9A98-EA5FF6567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16" y="0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Empresarios por la Educación</a:t>
            </a:r>
            <a:endParaRPr lang="es-CO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E11E89-925F-3FD8-08E8-90696499B7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A9F6474-EE91-68D8-91DC-7F1F924CE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85" y="1157585"/>
            <a:ext cx="11636829" cy="56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79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2D049-376B-2B67-6FE0-83587673C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618" y="2459926"/>
            <a:ext cx="10290302" cy="1664112"/>
          </a:xfrm>
        </p:spPr>
        <p:txBody>
          <a:bodyPr>
            <a:normAutofit/>
          </a:bodyPr>
          <a:lstStyle/>
          <a:p>
            <a:pPr marL="514350" indent="-514350"/>
            <a:r>
              <a:rPr lang="es-CO" sz="5400" b="1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1. La importancia de la información para la toma de  decisiones</a:t>
            </a:r>
            <a:endParaRPr lang="es-CO" sz="5400" b="1"/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A00F81A2-E32D-DA34-A8AB-4F6A6E79645A}"/>
              </a:ext>
            </a:extLst>
          </p:cNvPr>
          <p:cNvCxnSpPr>
            <a:cxnSpLocks/>
          </p:cNvCxnSpPr>
          <p:nvPr/>
        </p:nvCxnSpPr>
        <p:spPr>
          <a:xfrm flipV="1">
            <a:off x="3118104" y="2459926"/>
            <a:ext cx="9073896" cy="1764697"/>
          </a:xfrm>
          <a:prstGeom prst="bentConnector3">
            <a:avLst>
              <a:gd name="adj1" fmla="val -22254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944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D23F6-3F32-B0F7-88A8-4B5A6E3C5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C8A65-3D27-D311-5BFB-5E97C3EBF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60" y="53740"/>
            <a:ext cx="824230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3600" b="1" noProof="0" dirty="0">
                <a:solidFill>
                  <a:schemeClr val="accent1">
                    <a:lumMod val="50000"/>
                  </a:schemeClr>
                </a:solidFill>
              </a:rPr>
              <a:t>Referencias bibliográficas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8D4574-94E8-3E65-7235-4618D64B3B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196"/>
          <a:stretch>
            <a:fillRect/>
          </a:stretch>
        </p:blipFill>
        <p:spPr>
          <a:xfrm>
            <a:off x="6406" y="261395"/>
            <a:ext cx="851210" cy="8961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705E47F-39C1-7215-98B2-C4C6C71CABFB}"/>
              </a:ext>
            </a:extLst>
          </p:cNvPr>
          <p:cNvSpPr txBox="1"/>
          <p:nvPr/>
        </p:nvSpPr>
        <p:spPr>
          <a:xfrm>
            <a:off x="516931" y="1475446"/>
            <a:ext cx="10768981" cy="51060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Angulo Marcial, N. (2009). </a:t>
            </a:r>
            <a:r>
              <a:rPr lang="es-CO" sz="1170" i="1" dirty="0"/>
              <a:t>¿Qué son los observatorios y cuáles son sus funciones?</a:t>
            </a:r>
            <a:r>
              <a:rPr lang="es-CO" sz="1170" dirty="0"/>
              <a:t> Innovación Educativa, 9(47), 5–17. Instituto Politécnico Nacional. </a:t>
            </a:r>
            <a:r>
              <a:rPr lang="es-CO" sz="1170" dirty="0">
                <a:hlinkClick r:id="rId3"/>
              </a:rPr>
              <a:t>http://www.redalyc.org/articulo.oa?id=179414895002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Fundación Empresarios por la Educación. (2020). </a:t>
            </a:r>
            <a:r>
              <a:rPr lang="es-CO" sz="1170" i="1" dirty="0"/>
              <a:t>Observatorio a la Gestión Educativa: </a:t>
            </a:r>
            <a:r>
              <a:rPr lang="es-CO" sz="1170" i="1" dirty="0" err="1"/>
              <a:t>ExE</a:t>
            </a:r>
            <a:r>
              <a:rPr lang="es-CO" sz="1170" i="1" dirty="0"/>
              <a:t> in Colombia</a:t>
            </a:r>
            <a:r>
              <a:rPr lang="es-CO" sz="1170" dirty="0"/>
              <a:t>. Organización de las Naciones Unidas para la Educación, la Ciencia y la Cultura (UNESCO). </a:t>
            </a:r>
            <a:r>
              <a:rPr lang="es-CO" sz="1170" dirty="0">
                <a:hlinkClick r:id="rId4"/>
              </a:rPr>
              <a:t>https://media.unesco.org/sites/default/files/webform/ed3002/5-observatorio-a-la-gestion-educativa-exe-in-colombia_0.pdf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Organización de los Estados Americanos (OEA). (2015). </a:t>
            </a:r>
            <a:r>
              <a:rPr lang="es-CO" sz="1170" i="1" dirty="0"/>
              <a:t>Observatorios de políticas públicas en las Américas: Una guía para su diseño e implementación en nuestras administraciones públicas</a:t>
            </a:r>
            <a:r>
              <a:rPr lang="es-CO" sz="1170" dirty="0"/>
              <a:t>. Departamento para la Gestión Pública Efectiva. </a:t>
            </a:r>
            <a:r>
              <a:rPr lang="es-CO" sz="1170" dirty="0">
                <a:hlinkClick r:id="rId5"/>
              </a:rPr>
              <a:t>https://www.oas.org/es/sap/dgpe/pub/observatoriosdepoliticaspublicas_s.pdf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Organización Internacional del Trabajo (OIT). (2025). </a:t>
            </a:r>
            <a:r>
              <a:rPr lang="es-CO" sz="1170" i="1" dirty="0"/>
              <a:t>Juventud en cambio: Tendencias y perspectivas de las juventudes en América Latina y el Caribe</a:t>
            </a:r>
            <a:r>
              <a:rPr lang="es-CO" sz="1170" dirty="0"/>
              <a:t>. </a:t>
            </a:r>
            <a:r>
              <a:rPr lang="es-CO" sz="1170" dirty="0">
                <a:hlinkClick r:id="rId6"/>
              </a:rPr>
              <a:t>https://proantioquia.org.co/wp-content/uploads/2025/10/INFORME-EDUCACION-PARA-EL-TRABAJO-Y-EL-DESARROLLO-HUMANO_ANTIOQUIA.pdf</a:t>
            </a:r>
            <a:r>
              <a:rPr lang="es-CO" sz="1170" dirty="0"/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 err="1"/>
              <a:t>ProAntioquia</a:t>
            </a:r>
            <a:r>
              <a:rPr lang="es-CO" sz="1170" dirty="0"/>
              <a:t>. (2025). </a:t>
            </a:r>
            <a:r>
              <a:rPr lang="es-CO" sz="1170" i="1" dirty="0"/>
              <a:t>Informe educación para el trabajo y el desarrollo humano en Antioquia</a:t>
            </a:r>
            <a:r>
              <a:rPr lang="es-CO" sz="1170" dirty="0"/>
              <a:t>. </a:t>
            </a:r>
            <a:r>
              <a:rPr lang="es-CO" sz="1170" dirty="0">
                <a:hlinkClick r:id="rId7"/>
              </a:rPr>
              <a:t>https://www.ilo.org/es/publications/informe-juventud-en-cambio-lac</a:t>
            </a:r>
            <a:r>
              <a:rPr lang="es-CO" sz="1170" dirty="0"/>
              <a:t> </a:t>
            </a:r>
            <a:endParaRPr lang="es-CO" sz="1170" dirty="0">
              <a:solidFill>
                <a:schemeClr val="bg2">
                  <a:lumMod val="25000"/>
                </a:schemeClr>
              </a:solidFill>
              <a:latin typeface="Aptos Narrow" panose="020B0004020202020204" pitchFamily="34" charset="0"/>
              <a:cs typeface="Poppins" panose="00000500000000000000" pitchFamily="2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Razquin, P. (2020). </a:t>
            </a:r>
            <a:r>
              <a:rPr lang="es-CO" sz="1170" i="1" dirty="0"/>
              <a:t>Manual de análisis del sector educativo para monitorear el cumplimiento del derecho a la educación en América Latina</a:t>
            </a:r>
            <a:r>
              <a:rPr lang="es-CO" sz="1170" dirty="0"/>
              <a:t>. Instituto Internacional de Planeamiento de la Educación (IIPE-UNESCO) y Fondo de las Naciones Unidas para la Infancia (UNICEF). </a:t>
            </a:r>
            <a:r>
              <a:rPr lang="es-CO" sz="1170" dirty="0">
                <a:hlinkClick r:id="rId8"/>
              </a:rPr>
              <a:t>https://unesdoc.unesco.org/ark:/48223/pf0000374854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Ramos Torres, D. I. (2016). </a:t>
            </a:r>
            <a:r>
              <a:rPr lang="es-CO" sz="1170" i="1" dirty="0"/>
              <a:t>Los observatorios de la educación superior en América Latina y el Caribe y sus desafíos de gestión institucional</a:t>
            </a:r>
            <a:r>
              <a:rPr lang="es-CO" sz="1170" dirty="0"/>
              <a:t>. Revista Educación Superior y Sociedad (ESS), 18(18), 99–119. </a:t>
            </a:r>
            <a:r>
              <a:rPr lang="es-CO" sz="1170" dirty="0">
                <a:hlinkClick r:id="rId9"/>
              </a:rPr>
              <a:t>https://ess.iesalc.unesco.org/index.php/ess3/article/view/8</a:t>
            </a:r>
            <a:r>
              <a:rPr lang="es-CO" sz="1170" dirty="0"/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UNESCO. (2026). </a:t>
            </a:r>
            <a:r>
              <a:rPr lang="es-CO" sz="1170" i="1" dirty="0"/>
              <a:t>Monitoreo y planificación de la educación en América Latina y el Caribe</a:t>
            </a:r>
            <a:r>
              <a:rPr lang="es-CO" sz="1170" dirty="0"/>
              <a:t>. Oficina Regional de la UNESCO para América Latina y el Caribe (OREALC/UNESCO Santiago). </a:t>
            </a:r>
            <a:r>
              <a:rPr lang="es-CO" sz="1170" dirty="0">
                <a:hlinkClick r:id="rId10"/>
              </a:rPr>
              <a:t>https://www.unesco.org/es/fieldoffice/santiago/expertise/education/monitoring-planning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UNESCO. (2026). </a:t>
            </a:r>
            <a:r>
              <a:rPr lang="es-CO" sz="1170" i="1" dirty="0"/>
              <a:t>Mejor información para una educación inclusiva: avances regionales en el monitoreo de estudiantes con discapacidad</a:t>
            </a:r>
            <a:r>
              <a:rPr lang="es-CO" sz="1170" dirty="0"/>
              <a:t>. Instituto de Estadística de la UNESCO (UIS) y Reporte GEM. </a:t>
            </a:r>
            <a:r>
              <a:rPr lang="es-CO" sz="1170" dirty="0">
                <a:hlinkClick r:id="rId11"/>
              </a:rPr>
              <a:t>https://www.unesco.org/es/articles/mejor-informacion-para-una-educacion-inclusiva-avances-regionales-en-el-monitoreo-de-estudiantes-con</a:t>
            </a:r>
            <a:endParaRPr lang="es-CO" sz="117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170" dirty="0"/>
              <a:t>Walteros Ruiz, Y. (2008). </a:t>
            </a:r>
            <a:r>
              <a:rPr lang="es-CO" sz="1170" i="1" dirty="0"/>
              <a:t>Los observatorios en las ciencias políticas y administrativas: un instrumento para el análisis y seguimiento de las políticas públicas. El caso de la política pública sobre el sistema de personal en el Estado colombiano</a:t>
            </a:r>
            <a:r>
              <a:rPr lang="es-CO" sz="1170" dirty="0"/>
              <a:t>. Polémica, (9), 78–117. </a:t>
            </a:r>
            <a:r>
              <a:rPr lang="es-CO" sz="1170" dirty="0">
                <a:hlinkClick r:id="rId12"/>
              </a:rPr>
              <a:t>https://revistas.esap.edu.co/index.php/polemica/article/view/209</a:t>
            </a:r>
            <a:endParaRPr lang="es-CO" sz="1170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41BA361-9BE8-5011-58E1-854778B3A1AE}"/>
              </a:ext>
            </a:extLst>
          </p:cNvPr>
          <p:cNvSpPr/>
          <p:nvPr/>
        </p:nvSpPr>
        <p:spPr>
          <a:xfrm>
            <a:off x="297475" y="1475446"/>
            <a:ext cx="219456" cy="531288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9688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2F0C-B98D-7B03-DBA1-E13421CB4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F94DB61-26CD-7D77-C703-3874799276DA}"/>
              </a:ext>
            </a:extLst>
          </p:cNvPr>
          <p:cNvSpPr txBox="1"/>
          <p:nvPr/>
        </p:nvSpPr>
        <p:spPr>
          <a:xfrm>
            <a:off x="657225" y="1807270"/>
            <a:ext cx="57275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Los observatorios constituyen mecanismos de recopilación, sistematización, análisis y difusión de información que permiten fortalecer el diseño, implementación y evaluación de </a:t>
            </a:r>
            <a:r>
              <a:rPr lang="es-CO" sz="1700" b="1" i="1" noProof="0" dirty="0">
                <a:solidFill>
                  <a:schemeClr val="accent1">
                    <a:lumMod val="50000"/>
                  </a:schemeClr>
                </a:solidFill>
              </a:rPr>
              <a:t>políticas públicas</a:t>
            </a:r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es-CO" b="1" noProof="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es-CO" sz="1700" b="1" noProof="0" dirty="0">
                <a:solidFill>
                  <a:schemeClr val="accent1">
                    <a:lumMod val="50000"/>
                  </a:schemeClr>
                </a:solidFill>
              </a:rPr>
              <a:t>OEA</a:t>
            </a:r>
            <a:endParaRPr lang="es-CO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6F5C2B9-18C2-E634-FEF8-5DF8B5E67DAA}"/>
              </a:ext>
            </a:extLst>
          </p:cNvPr>
          <p:cNvSpPr txBox="1"/>
          <p:nvPr/>
        </p:nvSpPr>
        <p:spPr>
          <a:xfrm>
            <a:off x="6800850" y="1712021"/>
            <a:ext cx="474646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“…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Son</a:t>
            </a:r>
            <a:r>
              <a:rPr lang="es-CO" sz="1700" b="1" i="1" noProof="0" dirty="0">
                <a:solidFill>
                  <a:schemeClr val="accent1">
                    <a:lumMod val="50000"/>
                  </a:schemeClr>
                </a:solidFill>
              </a:rPr>
              <a:t> plataformas de generación y gestión de conocimiento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 que recopilan, analizan y difunden información para comprender fenómenos educativos, culturales o científicos y apoyar la formulación de políticas</a:t>
            </a:r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es-CO" noProof="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es-CO" sz="1700" b="1" noProof="0" dirty="0">
                <a:solidFill>
                  <a:schemeClr val="accent1">
                    <a:lumMod val="50000"/>
                  </a:schemeClr>
                </a:solidFill>
              </a:rPr>
              <a:t>UNESCO</a:t>
            </a:r>
            <a:endParaRPr lang="es-CO" sz="1700" noProof="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282EB7B-060F-A43A-9B5E-FF91B4B1A904}"/>
              </a:ext>
            </a:extLst>
          </p:cNvPr>
          <p:cNvSpPr txBox="1"/>
          <p:nvPr/>
        </p:nvSpPr>
        <p:spPr>
          <a:xfrm>
            <a:off x="454180" y="4138958"/>
            <a:ext cx="3689195" cy="2566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“…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mecanismos institucionales para el monitoreo continuo de fenómenos sociales, económicos y territoriales, permitiendo el </a:t>
            </a:r>
            <a:r>
              <a:rPr lang="es-CO" sz="1700" b="1" i="1" noProof="0" dirty="0">
                <a:solidFill>
                  <a:schemeClr val="accent1">
                    <a:lumMod val="50000"/>
                  </a:schemeClr>
                </a:solidFill>
              </a:rPr>
              <a:t>seguimiento de indicadores estratégicos y la evaluación de políticas</a:t>
            </a:r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es-CO" noProof="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es-CO" sz="1700" b="1" noProof="0" dirty="0">
                <a:solidFill>
                  <a:schemeClr val="accent1">
                    <a:lumMod val="50000"/>
                  </a:schemeClr>
                </a:solidFill>
              </a:rPr>
              <a:t>CEPAL</a:t>
            </a:r>
            <a:endParaRPr lang="es-CO" sz="1700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1EB9821-35F4-0194-D888-6D9357207B64}"/>
              </a:ext>
            </a:extLst>
          </p:cNvPr>
          <p:cNvSpPr txBox="1"/>
          <p:nvPr/>
        </p:nvSpPr>
        <p:spPr>
          <a:xfrm>
            <a:off x="4279977" y="4391227"/>
            <a:ext cx="368919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“…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herramientas para consolidar información dispersa, generar análisis comparados y apoyar </a:t>
            </a:r>
            <a:r>
              <a:rPr lang="es-CO" sz="1700" b="1" i="1" noProof="0" dirty="0">
                <a:solidFill>
                  <a:schemeClr val="accent1">
                    <a:lumMod val="50000"/>
                  </a:schemeClr>
                </a:solidFill>
              </a:rPr>
              <a:t>la toma de decisiones basadas en evidencia</a:t>
            </a:r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es-CO" noProof="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es-CO" sz="1700" b="1" noProof="0" dirty="0">
                <a:solidFill>
                  <a:schemeClr val="accent1">
                    <a:lumMod val="50000"/>
                  </a:schemeClr>
                </a:solidFill>
              </a:rPr>
              <a:t>BID</a:t>
            </a:r>
            <a:endParaRPr lang="es-CO" sz="1700" noProof="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63901BC-C77C-E519-A919-A52066B77122}"/>
              </a:ext>
            </a:extLst>
          </p:cNvPr>
          <p:cNvSpPr txBox="1"/>
          <p:nvPr/>
        </p:nvSpPr>
        <p:spPr>
          <a:xfrm>
            <a:off x="8105774" y="4168457"/>
            <a:ext cx="368919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“…</a:t>
            </a:r>
            <a:r>
              <a:rPr lang="es-CO" sz="1700" i="1" noProof="0" dirty="0">
                <a:solidFill>
                  <a:schemeClr val="accent1">
                    <a:lumMod val="50000"/>
                  </a:schemeClr>
                </a:solidFill>
              </a:rPr>
              <a:t>sistemas permanentes de información y monitoreo que permitan diseñar, ajustar </a:t>
            </a:r>
            <a:r>
              <a:rPr lang="es-CO" sz="1700" b="1" i="1" noProof="0" dirty="0">
                <a:solidFill>
                  <a:schemeClr val="accent1">
                    <a:lumMod val="50000"/>
                  </a:schemeClr>
                </a:solidFill>
              </a:rPr>
              <a:t>y evaluar políticas públicas de manera continua</a:t>
            </a:r>
            <a:r>
              <a:rPr lang="es-CO" sz="3000" b="1" noProof="0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es-CO" noProof="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es-CO" sz="1700" b="1" noProof="0" dirty="0">
                <a:solidFill>
                  <a:schemeClr val="accent1">
                    <a:lumMod val="50000"/>
                  </a:schemeClr>
                </a:solidFill>
              </a:rPr>
              <a:t>OCDE</a:t>
            </a:r>
            <a:endParaRPr lang="es-CO" sz="1700" noProof="0" dirty="0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A5138CD-4452-996D-D944-5754D36A0359}"/>
              </a:ext>
            </a:extLst>
          </p:cNvPr>
          <p:cNvCxnSpPr>
            <a:cxnSpLocks/>
          </p:cNvCxnSpPr>
          <p:nvPr/>
        </p:nvCxnSpPr>
        <p:spPr>
          <a:xfrm>
            <a:off x="0" y="1702495"/>
            <a:ext cx="121920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48BBE341-BE51-73F9-F7E0-30030FB7FDAC}"/>
              </a:ext>
            </a:extLst>
          </p:cNvPr>
          <p:cNvCxnSpPr>
            <a:cxnSpLocks/>
          </p:cNvCxnSpPr>
          <p:nvPr/>
        </p:nvCxnSpPr>
        <p:spPr>
          <a:xfrm>
            <a:off x="0" y="3986558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Imagen 27">
            <a:extLst>
              <a:ext uri="{FF2B5EF4-FFF2-40B4-BE49-F238E27FC236}">
                <a16:creationId xmlns:a16="http://schemas.microsoft.com/office/drawing/2014/main" id="{8A45EA99-184A-8B95-E8D8-D9312F99D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541918"/>
            <a:ext cx="341406" cy="33835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3A6B9FBC-307A-386F-7CEC-2BB1AE0A7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147" y="1541918"/>
            <a:ext cx="341406" cy="338358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BB28952-29EC-E575-69CF-EB70337CB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05" y="3812519"/>
            <a:ext cx="341406" cy="33835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8E200AF8-B6B8-BD45-7E0A-6903A06BD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781" y="3829176"/>
            <a:ext cx="341406" cy="338358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A7FC79E3-F1AB-9D42-F61A-9ADD18A97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774" y="3812519"/>
            <a:ext cx="341406" cy="338358"/>
          </a:xfrm>
          <a:prstGeom prst="rect">
            <a:avLst/>
          </a:prstGeom>
        </p:spPr>
      </p:pic>
      <p:sp>
        <p:nvSpPr>
          <p:cNvPr id="44" name="Título 1">
            <a:extLst>
              <a:ext uri="{FF2B5EF4-FFF2-40B4-BE49-F238E27FC236}">
                <a16:creationId xmlns:a16="http://schemas.microsoft.com/office/drawing/2014/main" id="{EABA23FD-7DA6-7CBE-D16A-09C7B9020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880" y="222695"/>
            <a:ext cx="8242300" cy="811909"/>
          </a:xfrm>
        </p:spPr>
        <p:txBody>
          <a:bodyPr anchor="t">
            <a:normAutofit fontScale="90000"/>
          </a:bodyPr>
          <a:lstStyle/>
          <a:p>
            <a:r>
              <a:rPr lang="es-CO" sz="5400" b="1" i="1" noProof="0">
                <a:solidFill>
                  <a:schemeClr val="accent1">
                    <a:lumMod val="50000"/>
                  </a:schemeClr>
                </a:solidFill>
              </a:rPr>
              <a:t>Def. </a:t>
            </a:r>
            <a:r>
              <a:rPr lang="es-CO" sz="5400" b="1" noProof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es-CO" b="1" noProof="0">
                <a:solidFill>
                  <a:schemeClr val="accent1">
                    <a:lumMod val="50000"/>
                  </a:schemeClr>
                </a:solidFill>
              </a:rPr>
              <a:t>bservatorio:</a:t>
            </a:r>
          </a:p>
        </p:txBody>
      </p:sp>
    </p:spTree>
    <p:extLst>
      <p:ext uri="{BB962C8B-B14F-4D97-AF65-F5344CB8AC3E}">
        <p14:creationId xmlns:p14="http://schemas.microsoft.com/office/powerpoint/2010/main" val="201274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E68C1-DF1B-2F08-26CB-D6F0E75A8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2A4A7-92B6-707F-F2D4-92795B79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210" y="236600"/>
            <a:ext cx="8242300" cy="1325563"/>
          </a:xfrm>
        </p:spPr>
        <p:txBody>
          <a:bodyPr>
            <a:normAutofit/>
          </a:bodyPr>
          <a:lstStyle/>
          <a:p>
            <a: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  <a:t>Información </a:t>
            </a:r>
            <a:b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  <a:t>y toma de decisiones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6C4F516-0AF3-3837-F28F-20F4047006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196"/>
          <a:stretch>
            <a:fillRect/>
          </a:stretch>
        </p:blipFill>
        <p:spPr>
          <a:xfrm>
            <a:off x="0" y="387787"/>
            <a:ext cx="851210" cy="896190"/>
          </a:xfrm>
          <a:prstGeom prst="rect">
            <a:avLst/>
          </a:prstGeom>
        </p:spPr>
      </p:pic>
      <p:sp>
        <p:nvSpPr>
          <p:cNvPr id="7" name="Diagrama de flujo: proceso alternativo 6">
            <a:extLst>
              <a:ext uri="{FF2B5EF4-FFF2-40B4-BE49-F238E27FC236}">
                <a16:creationId xmlns:a16="http://schemas.microsoft.com/office/drawing/2014/main" id="{24D5E723-2B3D-08CA-82B1-1C5A7EDA505A}"/>
              </a:ext>
            </a:extLst>
          </p:cNvPr>
          <p:cNvSpPr/>
          <p:nvPr/>
        </p:nvSpPr>
        <p:spPr>
          <a:xfrm>
            <a:off x="610363" y="2923190"/>
            <a:ext cx="3308909" cy="250606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s-CO" sz="2000" b="1" noProof="0">
                <a:solidFill>
                  <a:srgbClr val="0070C0"/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Diseñar, desarrollar, implementar y evaluar políticas públicas</a:t>
            </a:r>
            <a:r>
              <a:rPr lang="es-CO" sz="2000" noProof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, asegurando su aplicación para la solución de problemas y cierre de brechas.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B5BA4B6-A4B1-7D43-1695-0FC3D4E1E424}"/>
              </a:ext>
            </a:extLst>
          </p:cNvPr>
          <p:cNvSpPr txBox="1"/>
          <p:nvPr/>
        </p:nvSpPr>
        <p:spPr>
          <a:xfrm>
            <a:off x="164514" y="6402434"/>
            <a:ext cx="9040443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400" i="1" noProof="0">
                <a:effectLst/>
                <a:latin typeface="Aptos Narrow" panose="020B0004020202020204" pitchFamily="34" charset="0"/>
                <a:ea typeface="Quattrocento Sans" panose="020B0502050000020003" pitchFamily="34" charset="0"/>
                <a:cs typeface="Poppins" panose="00000500000000000000" pitchFamily="2" charset="0"/>
              </a:rPr>
              <a:t>Fuente: </a:t>
            </a:r>
            <a:r>
              <a:rPr lang="es-CO" sz="1400" i="1" noProof="0">
                <a:latin typeface="Aptos Narrow" panose="020B0004020202020204" pitchFamily="34" charset="0"/>
                <a:ea typeface="Quattrocento Sans" panose="020B0502050000020003" pitchFamily="34" charset="0"/>
                <a:cs typeface="Poppins" panose="00000500000000000000" pitchFamily="2" charset="0"/>
              </a:rPr>
              <a:t>Organización de Estados Americanos</a:t>
            </a:r>
            <a:endParaRPr lang="es-CO" sz="1400" i="1" noProof="0">
              <a:latin typeface="Aptos Narrow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690F38CD-084B-BD97-3871-C0A7FD1AFCE4}"/>
              </a:ext>
            </a:extLst>
          </p:cNvPr>
          <p:cNvSpPr/>
          <p:nvPr/>
        </p:nvSpPr>
        <p:spPr>
          <a:xfrm>
            <a:off x="226232" y="2656102"/>
            <a:ext cx="685800" cy="67491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330B5D82-4311-2FB3-AF1E-2AE20A47F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6" y="1774134"/>
            <a:ext cx="10408588" cy="620485"/>
          </a:xfrm>
        </p:spPr>
        <p:txBody>
          <a:bodyPr anchor="ctr">
            <a:normAutofit/>
          </a:bodyPr>
          <a:lstStyle/>
          <a:p>
            <a:pPr marL="0" indent="0">
              <a:buClr>
                <a:srgbClr val="0070C0"/>
              </a:buClr>
              <a:buNone/>
            </a:pPr>
            <a:r>
              <a:rPr lang="es-CO" sz="2300" noProof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Los observatorios permiten la generación de información para:</a:t>
            </a:r>
          </a:p>
        </p:txBody>
      </p:sp>
      <p:sp>
        <p:nvSpPr>
          <p:cNvPr id="14" name="Diagrama de flujo: proceso alternativo 13">
            <a:extLst>
              <a:ext uri="{FF2B5EF4-FFF2-40B4-BE49-F238E27FC236}">
                <a16:creationId xmlns:a16="http://schemas.microsoft.com/office/drawing/2014/main" id="{EBA93A95-F8E4-CC7D-E090-2DF12097F6A4}"/>
              </a:ext>
            </a:extLst>
          </p:cNvPr>
          <p:cNvSpPr/>
          <p:nvPr/>
        </p:nvSpPr>
        <p:spPr>
          <a:xfrm>
            <a:off x="4451246" y="2923191"/>
            <a:ext cx="3308909" cy="250606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s-CO" sz="2000" noProof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Proporciona a la ciudadanía </a:t>
            </a:r>
            <a:r>
              <a:rPr lang="es-CO" sz="2000" b="1" noProof="0">
                <a:solidFill>
                  <a:srgbClr val="0070C0"/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acceso a datos valiosos que reflejan la realidad</a:t>
            </a:r>
            <a:r>
              <a:rPr lang="es-CO" sz="2000" noProof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 del país, la región y las ciudades así como reflejar la gestión de las administraciones públicas.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937229C9-E854-4030-4969-8CAC62E27C0D}"/>
              </a:ext>
            </a:extLst>
          </p:cNvPr>
          <p:cNvSpPr/>
          <p:nvPr/>
        </p:nvSpPr>
        <p:spPr>
          <a:xfrm>
            <a:off x="4067114" y="2656102"/>
            <a:ext cx="685800" cy="67491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  <p:sp>
        <p:nvSpPr>
          <p:cNvPr id="21" name="Diagrama de flujo: proceso alternativo 20">
            <a:extLst>
              <a:ext uri="{FF2B5EF4-FFF2-40B4-BE49-F238E27FC236}">
                <a16:creationId xmlns:a16="http://schemas.microsoft.com/office/drawing/2014/main" id="{2A2D8BA0-A744-9CB8-8473-29FDE84DCFFD}"/>
              </a:ext>
            </a:extLst>
          </p:cNvPr>
          <p:cNvSpPr/>
          <p:nvPr/>
        </p:nvSpPr>
        <p:spPr>
          <a:xfrm>
            <a:off x="8283016" y="2934078"/>
            <a:ext cx="3308909" cy="250606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s-CO" sz="2000" b="1" noProof="0">
                <a:solidFill>
                  <a:srgbClr val="0070C0"/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Análisis de coyuntura, programas y estrategias</a:t>
            </a:r>
            <a:r>
              <a:rPr lang="es-CO" sz="2000" noProof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 por parte de entidades públicas, comunidades académicas, investigadores y ciudadanía.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4787A96-520C-BC80-2A51-A85A7A718E77}"/>
              </a:ext>
            </a:extLst>
          </p:cNvPr>
          <p:cNvSpPr/>
          <p:nvPr/>
        </p:nvSpPr>
        <p:spPr>
          <a:xfrm>
            <a:off x="7898884" y="2666989"/>
            <a:ext cx="685800" cy="67491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noProof="0"/>
          </a:p>
        </p:txBody>
      </p:sp>
    </p:spTree>
    <p:extLst>
      <p:ext uri="{BB962C8B-B14F-4D97-AF65-F5344CB8AC3E}">
        <p14:creationId xmlns:p14="http://schemas.microsoft.com/office/powerpoint/2010/main" val="211591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4E387-F0CB-EE00-10E8-F1C09B5AA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FED371-41BD-4D39-6026-BC5E8A466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210" y="173100"/>
            <a:ext cx="8242300" cy="1325563"/>
          </a:xfrm>
        </p:spPr>
        <p:txBody>
          <a:bodyPr>
            <a:normAutofit/>
          </a:bodyPr>
          <a:lstStyle/>
          <a:p>
            <a: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  <a:t>Información </a:t>
            </a:r>
            <a:b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CO" sz="4000" b="1" noProof="0" dirty="0">
                <a:solidFill>
                  <a:schemeClr val="accent1">
                    <a:lumMod val="50000"/>
                  </a:schemeClr>
                </a:solidFill>
              </a:rPr>
              <a:t>y toma de decisiones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FB9E7FC-C9ED-677E-2D3C-64423DCC05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0" y="387787"/>
            <a:ext cx="851210" cy="896190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999419A3-4F89-5B51-97E2-645B9836EC75}"/>
              </a:ext>
            </a:extLst>
          </p:cNvPr>
          <p:cNvSpPr txBox="1"/>
          <p:nvPr/>
        </p:nvSpPr>
        <p:spPr>
          <a:xfrm>
            <a:off x="1132332" y="3081673"/>
            <a:ext cx="4619243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dirty="0">
                <a:latin typeface="+mj-lt"/>
              </a:rPr>
              <a:t>A través de grandes volúmenes de datos se identifican las dinámicas sociales, económicas y educativas. </a:t>
            </a: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7787D120-1826-B205-D343-A16EEA98C7E5}"/>
              </a:ext>
            </a:extLst>
          </p:cNvPr>
          <p:cNvSpPr/>
          <p:nvPr/>
        </p:nvSpPr>
        <p:spPr>
          <a:xfrm>
            <a:off x="1132332" y="2182888"/>
            <a:ext cx="4765548" cy="830997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Identificar retos, necesidades y oportunidades que enfrentan las comunidades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C406F93-B39F-0C32-322D-721A40EEAB3B}"/>
              </a:ext>
            </a:extLst>
          </p:cNvPr>
          <p:cNvGrpSpPr/>
          <p:nvPr/>
        </p:nvGrpSpPr>
        <p:grpSpPr>
          <a:xfrm>
            <a:off x="309059" y="2093730"/>
            <a:ext cx="992862" cy="975289"/>
            <a:chOff x="550243" y="1705086"/>
            <a:chExt cx="992862" cy="97528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388E089-608C-9BBC-10ED-1C66AFACF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243" y="1705086"/>
              <a:ext cx="992862" cy="975289"/>
            </a:xfrm>
            <a:prstGeom prst="rect">
              <a:avLst/>
            </a:prstGeom>
          </p:spPr>
        </p:pic>
        <p:pic>
          <p:nvPicPr>
            <p:cNvPr id="19" name="Gráfico 18" descr="Connections con relleno sólido">
              <a:extLst>
                <a:ext uri="{FF2B5EF4-FFF2-40B4-BE49-F238E27FC236}">
                  <a16:creationId xmlns:a16="http://schemas.microsoft.com/office/drawing/2014/main" id="{5D3EAB51-19B2-CE0C-C4FE-12BC154D6D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1068" y="1766472"/>
              <a:ext cx="851211" cy="851211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E7C1DE96-FF11-C847-A9F9-362B83DDBEA6}"/>
              </a:ext>
            </a:extLst>
          </p:cNvPr>
          <p:cNvSpPr txBox="1"/>
          <p:nvPr/>
        </p:nvSpPr>
        <p:spPr>
          <a:xfrm>
            <a:off x="6759238" y="3207207"/>
            <a:ext cx="5041801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dirty="0">
                <a:latin typeface="+mj-lt"/>
              </a:rPr>
              <a:t>Reconocer tendencias y señales que permiten prever escenarios futuros.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D72B9DA-4DB5-5627-D51D-A1734B3D4A5B}"/>
              </a:ext>
            </a:extLst>
          </p:cNvPr>
          <p:cNvSpPr/>
          <p:nvPr/>
        </p:nvSpPr>
        <p:spPr>
          <a:xfrm>
            <a:off x="6963156" y="2182888"/>
            <a:ext cx="5041801" cy="82589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Proyección y pronóstico con información confiable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96E9016-8732-7BA0-A90E-7620538BE54E}"/>
              </a:ext>
            </a:extLst>
          </p:cNvPr>
          <p:cNvGrpSpPr/>
          <p:nvPr/>
        </p:nvGrpSpPr>
        <p:grpSpPr>
          <a:xfrm>
            <a:off x="6337792" y="2126575"/>
            <a:ext cx="992862" cy="975289"/>
            <a:chOff x="6219853" y="1720984"/>
            <a:chExt cx="992862" cy="975289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9AC6CA-402A-E574-F421-7998C7AF4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9853" y="1720984"/>
              <a:ext cx="992862" cy="975289"/>
            </a:xfrm>
            <a:prstGeom prst="rect">
              <a:avLst/>
            </a:prstGeom>
          </p:spPr>
        </p:pic>
        <p:pic>
          <p:nvPicPr>
            <p:cNvPr id="17" name="Gráfico 16" descr="Bar graph with upward trend con relleno sólido">
              <a:extLst>
                <a:ext uri="{FF2B5EF4-FFF2-40B4-BE49-F238E27FC236}">
                  <a16:creationId xmlns:a16="http://schemas.microsoft.com/office/drawing/2014/main" id="{411D110B-E6C5-E6E4-D447-C58BB2B0E3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46781" y="1851179"/>
              <a:ext cx="739006" cy="739006"/>
            </a:xfrm>
            <a:prstGeom prst="rect">
              <a:avLst/>
            </a:prstGeom>
          </p:spPr>
        </p:pic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A5D7061-A2AA-7E23-815F-926F331F9EC5}"/>
              </a:ext>
            </a:extLst>
          </p:cNvPr>
          <p:cNvSpPr txBox="1"/>
          <p:nvPr/>
        </p:nvSpPr>
        <p:spPr>
          <a:xfrm>
            <a:off x="3620229" y="5457993"/>
            <a:ext cx="5688981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dirty="0">
                <a:latin typeface="+mj-lt"/>
              </a:rPr>
              <a:t>Información que tenga incidencia y esté al servicio de la toma de decisiones de diversos públicos.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81AD44CF-255D-7C21-A9DC-03E8CDCC2FDB}"/>
              </a:ext>
            </a:extLst>
          </p:cNvPr>
          <p:cNvSpPr/>
          <p:nvPr/>
        </p:nvSpPr>
        <p:spPr>
          <a:xfrm>
            <a:off x="4052227" y="4420608"/>
            <a:ext cx="5284361" cy="652401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Enfoque multidisciplinario y articulación de actores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308D8414-55A0-666D-4BEB-B2C0E184C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205" y="4247110"/>
            <a:ext cx="992862" cy="975289"/>
          </a:xfrm>
          <a:prstGeom prst="rect">
            <a:avLst/>
          </a:prstGeom>
        </p:spPr>
      </p:pic>
      <p:pic>
        <p:nvPicPr>
          <p:cNvPr id="11" name="Gráfico 10" descr="Books on shelf contorno">
            <a:extLst>
              <a:ext uri="{FF2B5EF4-FFF2-40B4-BE49-F238E27FC236}">
                <a16:creationId xmlns:a16="http://schemas.microsoft.com/office/drawing/2014/main" id="{F03E309F-F3D7-15CF-B049-B7417452CD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5213" y="4373542"/>
            <a:ext cx="668846" cy="66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6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7B92F-6436-E86E-C8DA-5FC7FBC86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9BD2A-8A55-CD84-9C61-1A32BFBE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618" y="2459926"/>
            <a:ext cx="10808462" cy="1252538"/>
          </a:xfrm>
        </p:spPr>
        <p:txBody>
          <a:bodyPr>
            <a:normAutofit/>
          </a:bodyPr>
          <a:lstStyle/>
          <a:p>
            <a:pPr marL="514350" indent="-514350"/>
            <a:r>
              <a:rPr lang="es-MX" sz="5400" b="1" dirty="0">
                <a:solidFill>
                  <a:schemeClr val="bg2">
                    <a:lumMod val="25000"/>
                  </a:schemeClr>
                </a:solidFill>
                <a:latin typeface="Aptos Narrow" panose="020B0004020202020204" pitchFamily="34" charset="0"/>
              </a:rPr>
              <a:t>2. Los retos de la educación terciaria</a:t>
            </a:r>
            <a:endParaRPr lang="es-CO" sz="5400" b="1" dirty="0"/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E572CC16-5C3A-DFBB-6B37-C1788BEAC944}"/>
              </a:ext>
            </a:extLst>
          </p:cNvPr>
          <p:cNvCxnSpPr>
            <a:cxnSpLocks/>
          </p:cNvCxnSpPr>
          <p:nvPr/>
        </p:nvCxnSpPr>
        <p:spPr>
          <a:xfrm flipV="1">
            <a:off x="3118104" y="2459926"/>
            <a:ext cx="9073896" cy="1764697"/>
          </a:xfrm>
          <a:prstGeom prst="bentConnector3">
            <a:avLst>
              <a:gd name="adj1" fmla="val -22254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73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1ED28-BE4F-193D-B375-D5F7BFC72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916D5D-82B1-69A7-49D6-B54FF99C2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72" y="46708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Retos de la educación terciaria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0BF864A-53EB-9766-A93A-C30D3FF5AC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DC2174E-5636-392A-C473-EA5A9FF2D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399" y="1293866"/>
            <a:ext cx="6038960" cy="2792442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89AE8DC7-A298-FDCA-2E55-D13EAB689D4B}"/>
              </a:ext>
            </a:extLst>
          </p:cNvPr>
          <p:cNvSpPr txBox="1"/>
          <p:nvPr/>
        </p:nvSpPr>
        <p:spPr>
          <a:xfrm>
            <a:off x="6269214" y="1433498"/>
            <a:ext cx="4777331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400" b="1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Gráfico 1. Tasas de graduación en ALC</a:t>
            </a:r>
            <a:endParaRPr lang="es-CO" sz="1600" b="1" dirty="0">
              <a:solidFill>
                <a:schemeClr val="bg2">
                  <a:lumMod val="10000"/>
                </a:schemeClr>
              </a:solidFill>
              <a:effectLst/>
              <a:latin typeface="+mj-lt"/>
              <a:ea typeface="Aptos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32" name="Subtítulo 2">
            <a:extLst>
              <a:ext uri="{FF2B5EF4-FFF2-40B4-BE49-F238E27FC236}">
                <a16:creationId xmlns:a16="http://schemas.microsoft.com/office/drawing/2014/main" id="{C7359136-43EA-AA47-E0F0-67411FE07A9F}"/>
              </a:ext>
            </a:extLst>
          </p:cNvPr>
          <p:cNvSpPr txBox="1">
            <a:spLocks/>
          </p:cNvSpPr>
          <p:nvPr/>
        </p:nvSpPr>
        <p:spPr>
          <a:xfrm>
            <a:off x="422867" y="1293866"/>
            <a:ext cx="5117668" cy="253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Las tendencias de demanda de educación terciaria han cambiado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MX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los programas de ciclo corto </a:t>
            </a: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aparecen como alternativa:</a:t>
            </a:r>
          </a:p>
          <a:p>
            <a:pPr>
              <a:lnSpc>
                <a:spcPct val="100000"/>
              </a:lnSpc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Generan alto impacto para el desarrollo de habilidades prácticas.</a:t>
            </a:r>
          </a:p>
          <a:p>
            <a:pPr>
              <a:lnSpc>
                <a:spcPct val="100000"/>
              </a:lnSpc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Presentan tasas de graduación superiores a las universitarias.</a:t>
            </a:r>
          </a:p>
          <a:p>
            <a:pPr>
              <a:lnSpc>
                <a:spcPct val="100000"/>
              </a:lnSpc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Permiten formar Talento de manera rápida y focalizada en las demandas reales del mercado.</a:t>
            </a:r>
          </a:p>
        </p:txBody>
      </p:sp>
      <p:sp>
        <p:nvSpPr>
          <p:cNvPr id="34" name="Diagrama de flujo: proceso alternativo 33">
            <a:extLst>
              <a:ext uri="{FF2B5EF4-FFF2-40B4-BE49-F238E27FC236}">
                <a16:creationId xmlns:a16="http://schemas.microsoft.com/office/drawing/2014/main" id="{B5CF2DA7-877C-5204-64AC-0CB36446942A}"/>
              </a:ext>
            </a:extLst>
          </p:cNvPr>
          <p:cNvSpPr/>
          <p:nvPr/>
        </p:nvSpPr>
        <p:spPr>
          <a:xfrm>
            <a:off x="1552377" y="4202163"/>
            <a:ext cx="4475579" cy="170004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Entre enero y marzo del 2026:</a:t>
            </a:r>
          </a:p>
          <a:p>
            <a:r>
              <a:rPr lang="es-MX" b="1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17%</a:t>
            </a:r>
            <a:r>
              <a:rPr lang="es-MX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 </a:t>
            </a:r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fue el desempleo juvenil en Colombia</a:t>
            </a:r>
          </a:p>
          <a:p>
            <a:r>
              <a:rPr lang="es-MX" b="1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23,8% </a:t>
            </a:r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de los jóvenes entre 15 y 28 años no estudiaba ni trabajaba.</a:t>
            </a:r>
          </a:p>
          <a:p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n-ea"/>
                <a:cs typeface="Poppins" panose="00000500000000000000" pitchFamily="2" charset="0"/>
              </a:rPr>
              <a:t>15,8%</a:t>
            </a:r>
            <a:r>
              <a:rPr lang="es-CO" sz="12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 son mujeres </a:t>
            </a:r>
            <a:r>
              <a:rPr lang="es-MX" sz="1600" b="1" dirty="0">
                <a:solidFill>
                  <a:srgbClr val="0070C0"/>
                </a:solidFill>
                <a:latin typeface="Aptos Display" panose="02110004020202020204"/>
                <a:cs typeface="Poppins" panose="00000500000000000000" pitchFamily="2" charset="0"/>
              </a:rPr>
              <a:t>8%</a:t>
            </a:r>
            <a:r>
              <a:rPr lang="es-CO" sz="1200" dirty="0">
                <a:solidFill>
                  <a:schemeClr val="bg2">
                    <a:lumMod val="25000"/>
                  </a:schemeClr>
                </a:solidFill>
                <a:cs typeface="Poppins" panose="00000500000000000000" pitchFamily="2" charset="0"/>
              </a:rPr>
              <a:t> hombres.</a:t>
            </a:r>
            <a:endParaRPr lang="es-MX" sz="1200" dirty="0">
              <a:solidFill>
                <a:schemeClr val="bg2">
                  <a:lumMod val="25000"/>
                </a:schemeClr>
              </a:solidFill>
              <a:cs typeface="Poppins" panose="00000500000000000000" pitchFamily="2" charset="0"/>
            </a:endParaRPr>
          </a:p>
        </p:txBody>
      </p:sp>
      <p:sp>
        <p:nvSpPr>
          <p:cNvPr id="36" name="Diagrama de flujo: conector fuera de página 35">
            <a:extLst>
              <a:ext uri="{FF2B5EF4-FFF2-40B4-BE49-F238E27FC236}">
                <a16:creationId xmlns:a16="http://schemas.microsoft.com/office/drawing/2014/main" id="{814F7FFB-D208-3076-0F1D-FBB0395A9D6F}"/>
              </a:ext>
            </a:extLst>
          </p:cNvPr>
          <p:cNvSpPr/>
          <p:nvPr/>
        </p:nvSpPr>
        <p:spPr>
          <a:xfrm rot="16200000">
            <a:off x="1206155" y="4254259"/>
            <a:ext cx="242316" cy="684688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+mj-lt"/>
            </a:endParaRPr>
          </a:p>
        </p:txBody>
      </p:sp>
      <p:sp>
        <p:nvSpPr>
          <p:cNvPr id="38" name="Diagrama de flujo: proceso alternativo 37">
            <a:extLst>
              <a:ext uri="{FF2B5EF4-FFF2-40B4-BE49-F238E27FC236}">
                <a16:creationId xmlns:a16="http://schemas.microsoft.com/office/drawing/2014/main" id="{9EB0B27C-0882-1FD2-8DBB-DCA9583804EA}"/>
              </a:ext>
            </a:extLst>
          </p:cNvPr>
          <p:cNvSpPr/>
          <p:nvPr/>
        </p:nvSpPr>
        <p:spPr>
          <a:xfrm>
            <a:off x="6987848" y="4202163"/>
            <a:ext cx="4162033" cy="1700039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Entre noviembre del 2025 y enero 2026:</a:t>
            </a:r>
          </a:p>
          <a:p>
            <a:pPr>
              <a:spcBef>
                <a:spcPts val="600"/>
              </a:spcBef>
            </a:pPr>
            <a:r>
              <a:rPr lang="es-MX" b="1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6 </a:t>
            </a:r>
            <a:r>
              <a:rPr lang="es-MX" sz="1400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de cada </a:t>
            </a:r>
            <a:r>
              <a:rPr lang="es-MX" b="1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10 </a:t>
            </a:r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jóvenes son informales. </a:t>
            </a:r>
          </a:p>
          <a:p>
            <a:pPr>
              <a:spcBef>
                <a:spcPts val="600"/>
              </a:spcBef>
            </a:pPr>
            <a:r>
              <a:rPr lang="es-MX" b="1" dirty="0">
                <a:solidFill>
                  <a:srgbClr val="0070C0"/>
                </a:solidFill>
                <a:cs typeface="Poppins" panose="00000500000000000000" pitchFamily="2" charset="0"/>
              </a:rPr>
              <a:t>4 </a:t>
            </a:r>
            <a:r>
              <a:rPr lang="es-MX" sz="1400" dirty="0">
                <a:solidFill>
                  <a:srgbClr val="0070C0"/>
                </a:solidFill>
                <a:cs typeface="Poppins" panose="00000500000000000000" pitchFamily="2" charset="0"/>
              </a:rPr>
              <a:t>de cada </a:t>
            </a:r>
            <a:r>
              <a:rPr lang="es-MX" b="1" dirty="0">
                <a:solidFill>
                  <a:srgbClr val="0070C0"/>
                </a:solidFill>
                <a:cs typeface="Poppins" panose="00000500000000000000" pitchFamily="2" charset="0"/>
              </a:rPr>
              <a:t>10</a:t>
            </a:r>
            <a:r>
              <a:rPr lang="es-MX" b="1" dirty="0">
                <a:solidFill>
                  <a:srgbClr val="0070C0"/>
                </a:solidFill>
                <a:latin typeface="+mj-lt"/>
                <a:cs typeface="Poppins" panose="00000500000000000000" pitchFamily="2" charset="0"/>
              </a:rPr>
              <a:t> </a:t>
            </a:r>
            <a:r>
              <a:rPr lang="es-MX" sz="1400" dirty="0">
                <a:solidFill>
                  <a:schemeClr val="bg2">
                    <a:lumMod val="25000"/>
                  </a:schemeClr>
                </a:solidFill>
                <a:latin typeface="+mj-lt"/>
                <a:cs typeface="Poppins" panose="00000500000000000000" pitchFamily="2" charset="0"/>
              </a:rPr>
              <a:t>de los ocupados en lo urbano son informales.</a:t>
            </a:r>
          </a:p>
        </p:txBody>
      </p:sp>
      <p:sp>
        <p:nvSpPr>
          <p:cNvPr id="40" name="Diagrama de flujo: conector fuera de página 39">
            <a:extLst>
              <a:ext uri="{FF2B5EF4-FFF2-40B4-BE49-F238E27FC236}">
                <a16:creationId xmlns:a16="http://schemas.microsoft.com/office/drawing/2014/main" id="{FD6C3127-0FAB-BC0A-5E3A-825501AF2D36}"/>
              </a:ext>
            </a:extLst>
          </p:cNvPr>
          <p:cNvSpPr/>
          <p:nvPr/>
        </p:nvSpPr>
        <p:spPr>
          <a:xfrm rot="16200000">
            <a:off x="6663027" y="4254260"/>
            <a:ext cx="242316" cy="684688"/>
          </a:xfrm>
          <a:prstGeom prst="flowChartOffpage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+mj-lt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31CC796-0132-87E5-F830-6DB1CE858122}"/>
              </a:ext>
            </a:extLst>
          </p:cNvPr>
          <p:cNvSpPr txBox="1"/>
          <p:nvPr/>
        </p:nvSpPr>
        <p:spPr>
          <a:xfrm>
            <a:off x="114249" y="6278586"/>
            <a:ext cx="9040443" cy="506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200" i="1" dirty="0"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Fuente: Banco Mundial (2021), La vía rápida hacia nuevas competencias: Programas cortos de educación superior en América Latina y el Caribe.</a:t>
            </a:r>
            <a:br>
              <a:rPr lang="es-CO" sz="1200" i="1" dirty="0"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</a:br>
            <a:r>
              <a:rPr lang="es-MX" sz="1200" i="1" dirty="0">
                <a:latin typeface="+mj-lt"/>
                <a:cs typeface="Poppins" panose="00000500000000000000" pitchFamily="2" charset="0"/>
              </a:rPr>
              <a:t>DANE. Gran Encuesta Integrada de Hogares (2025). OIT. Juventud en Cambio 2025</a:t>
            </a:r>
            <a:endParaRPr lang="es-CO" sz="1200" i="1" dirty="0">
              <a:latin typeface="+mj-lt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837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49EF-E548-96D4-017F-EE94AF654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4FE4D-52DA-0219-5831-52A6DD213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72" y="46708"/>
            <a:ext cx="8505840" cy="13255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s-CO" sz="4000" b="1" dirty="0">
                <a:solidFill>
                  <a:schemeClr val="accent1">
                    <a:lumMod val="50000"/>
                  </a:schemeClr>
                </a:solidFill>
              </a:rPr>
              <a:t>Retos de la educación terciaria</a:t>
            </a:r>
            <a:endParaRPr lang="es-CO" sz="40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C6810AD-2DC2-5034-E788-6F62AB6A9D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196"/>
          <a:stretch>
            <a:fillRect/>
          </a:stretch>
        </p:blipFill>
        <p:spPr>
          <a:xfrm>
            <a:off x="-2738" y="261395"/>
            <a:ext cx="851210" cy="89619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A5236AC-BBFD-34BB-DB45-62515B8403C4}"/>
              </a:ext>
            </a:extLst>
          </p:cNvPr>
          <p:cNvSpPr txBox="1"/>
          <p:nvPr/>
        </p:nvSpPr>
        <p:spPr>
          <a:xfrm>
            <a:off x="0" y="6507108"/>
            <a:ext cx="7952016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200" i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Fuente: Elaboración propia con base en Deloitte (2025), Deloitte Global 2025 Gen Z and </a:t>
            </a:r>
            <a:r>
              <a:rPr lang="es-MX" sz="1200" i="1" dirty="0" err="1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Millennial</a:t>
            </a:r>
            <a:r>
              <a:rPr lang="es-MX" sz="1200" i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 </a:t>
            </a:r>
            <a:r>
              <a:rPr lang="es-MX" sz="1200" i="1" dirty="0" err="1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Survey</a:t>
            </a:r>
            <a:r>
              <a:rPr lang="es-MX" sz="1200" i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804A13F-1DD2-A19E-7160-EAF465760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95" y="2880563"/>
            <a:ext cx="5115659" cy="316441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5F435BD-8E4D-7B30-2A59-1E78FD23DCDE}"/>
              </a:ext>
            </a:extLst>
          </p:cNvPr>
          <p:cNvSpPr txBox="1"/>
          <p:nvPr/>
        </p:nvSpPr>
        <p:spPr>
          <a:xfrm>
            <a:off x="6511209" y="2833311"/>
            <a:ext cx="4490264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100" b="1" dirty="0">
                <a:effectLst/>
                <a:latin typeface="+mj-lt"/>
                <a:ea typeface="Quattrocento Sans" panose="020B0502050000020003" pitchFamily="34" charset="0"/>
                <a:cs typeface="Poppins" panose="00000500000000000000" pitchFamily="2" charset="0"/>
              </a:rPr>
              <a:t>Gráfico 3. Preocupación por el sistema de educación superior </a:t>
            </a:r>
            <a:endParaRPr lang="es-CO" sz="1200" b="1" dirty="0">
              <a:effectLst/>
              <a:latin typeface="+mj-lt"/>
              <a:ea typeface="Aptos" panose="020B0004020202020204" pitchFamily="34" charset="0"/>
              <a:cs typeface="Poppins" panose="00000500000000000000" pitchFamily="2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04CFB2E-7029-3DE2-E821-A1D08255E7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912510"/>
              </p:ext>
            </p:extLst>
          </p:nvPr>
        </p:nvGraphicFramePr>
        <p:xfrm>
          <a:off x="6012155" y="3017723"/>
          <a:ext cx="5684817" cy="316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40FE197-F87A-A039-AE55-CD3AEE95C6F7}"/>
              </a:ext>
            </a:extLst>
          </p:cNvPr>
          <p:cNvSpPr txBox="1"/>
          <p:nvPr/>
        </p:nvSpPr>
        <p:spPr>
          <a:xfrm>
            <a:off x="814951" y="1621590"/>
            <a:ext cx="5306060" cy="959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Existe gran potencial en ALC en la formación de ciclo corto. </a:t>
            </a:r>
          </a:p>
          <a:p>
            <a:pPr marL="228600" indent="-228600">
              <a:spcBef>
                <a:spcPts val="10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Las limitaciones financieras, son la principal razón por la que los jóvenes no acceden a educación superior.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28312ED-E989-D39F-A6AE-86DC5A1E6262}"/>
              </a:ext>
            </a:extLst>
          </p:cNvPr>
          <p:cNvSpPr txBox="1"/>
          <p:nvPr/>
        </p:nvSpPr>
        <p:spPr>
          <a:xfrm>
            <a:off x="6745905" y="1772914"/>
            <a:ext cx="4217315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70C0"/>
              </a:buClr>
              <a:buFont typeface="Aptos" panose="020B0004020202020204" pitchFamily="34" charset="0"/>
              <a:buChar char="●"/>
            </a:pPr>
            <a:r>
              <a:rPr lang="es-MX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Poppins" pitchFamily="2" charset="77"/>
              </a:rPr>
              <a:t>Los jóvenes valoran la flexibilidad, la reducción de tiempos y la posibilidad de la experiencia práctica en el sistema de educación.</a:t>
            </a:r>
          </a:p>
        </p:txBody>
      </p:sp>
    </p:spTree>
    <p:extLst>
      <p:ext uri="{BB962C8B-B14F-4D97-AF65-F5344CB8AC3E}">
        <p14:creationId xmlns:p14="http://schemas.microsoft.com/office/powerpoint/2010/main" val="32588440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2424</Words>
  <Application>Microsoft Office PowerPoint</Application>
  <PresentationFormat>Panorámica</PresentationFormat>
  <Paragraphs>255</Paragraphs>
  <Slides>30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3" baseType="lpstr">
      <vt:lpstr>Aptos</vt:lpstr>
      <vt:lpstr>Aptos Display</vt:lpstr>
      <vt:lpstr>Aptos Display (Títulos)</vt:lpstr>
      <vt:lpstr>Aptos Narrow</vt:lpstr>
      <vt:lpstr>Arial</vt:lpstr>
      <vt:lpstr>Calibri</vt:lpstr>
      <vt:lpstr>Montserrat</vt:lpstr>
      <vt:lpstr>Nunito</vt:lpstr>
      <vt:lpstr>Nunito Black</vt:lpstr>
      <vt:lpstr>Open Sans</vt:lpstr>
      <vt:lpstr>Open Sans Semibold</vt:lpstr>
      <vt:lpstr>Poppins</vt:lpstr>
      <vt:lpstr>Tema de Office</vt:lpstr>
      <vt:lpstr>Importancia y rol de los observatorios para la educación terciaria</vt:lpstr>
      <vt:lpstr>CONTENIDO</vt:lpstr>
      <vt:lpstr>1. La importancia de la información para la toma de  decisiones</vt:lpstr>
      <vt:lpstr>Def. Observatorio:</vt:lpstr>
      <vt:lpstr>Información  y toma de decisiones</vt:lpstr>
      <vt:lpstr>Información  y toma de decisiones</vt:lpstr>
      <vt:lpstr>2. Los retos de la educación terciaria</vt:lpstr>
      <vt:lpstr>Retos de la educación terciaria</vt:lpstr>
      <vt:lpstr>Retos de la educación terciaria</vt:lpstr>
      <vt:lpstr>Datos en Antioquia</vt:lpstr>
      <vt:lpstr>3. El valor estratégico de un observatorio en educación para Antioquia</vt:lpstr>
      <vt:lpstr>Valor estratégico de un observatorio Educación</vt:lpstr>
      <vt:lpstr>Aprendizajes y retos de los observatorios</vt:lpstr>
      <vt:lpstr>4. Experiencias de referencia</vt:lpstr>
      <vt:lpstr>Formación alineada con las oportunidades Datos e información para el diseño del programa de becas</vt:lpstr>
      <vt:lpstr>Programa Becas Jóvenes Pa’ Lante</vt:lpstr>
      <vt:lpstr>Programa Becas Jóvenes Pa’ Lante</vt:lpstr>
      <vt:lpstr>Programa Becas Jóvenes Pa’ Lante</vt:lpstr>
      <vt:lpstr>Programa Becas Jóvenes Pa’ Lante Convocatoria 2 - 2026</vt:lpstr>
      <vt:lpstr>Programa Becas Jóvenes Pa’ Lante Estrategia de seguimiento</vt:lpstr>
      <vt:lpstr>Programa Becas Jóvenes Pa’ Lante</vt:lpstr>
      <vt:lpstr>Programa Becas Jóvenes Pa’ Lante</vt:lpstr>
      <vt:lpstr>Datos en Antioquia</vt:lpstr>
      <vt:lpstr>Semestre Cero</vt:lpstr>
      <vt:lpstr>Semestre Cero</vt:lpstr>
      <vt:lpstr>Semestre Cero</vt:lpstr>
      <vt:lpstr>Semestre Cero</vt:lpstr>
      <vt:lpstr>Empresarios por la Educación</vt:lpstr>
      <vt:lpstr>Empresarios por la Educación</vt:lpstr>
      <vt:lpstr>Referencias bibliográficas</vt:lpstr>
    </vt:vector>
  </TitlesOfParts>
  <Company>CGEM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Zuley Marquez Marulanda</dc:creator>
  <cp:lastModifiedBy>Aprendiz Tecnicos Laborales</cp:lastModifiedBy>
  <cp:revision>3</cp:revision>
  <dcterms:created xsi:type="dcterms:W3CDTF">2026-05-04T10:44:24Z</dcterms:created>
  <dcterms:modified xsi:type="dcterms:W3CDTF">2026-06-24T14:38:22Z</dcterms:modified>
</cp:coreProperties>
</file>